
<file path=[Content_Types].xml><?xml version="1.0" encoding="utf-8"?>
<Types xmlns="http://schemas.openxmlformats.org/package/2006/content-types">
  <Default Extension="bin" ContentType="application/vnd.openxmlformats-officedocument.oleObject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handoutMasterIdLst>
    <p:handoutMasterId r:id="rId17"/>
  </p:handoutMasterIdLst>
  <p:sldIdLst>
    <p:sldId id="256" r:id="rId2"/>
    <p:sldId id="297" r:id="rId3"/>
    <p:sldId id="258" r:id="rId4"/>
    <p:sldId id="298" r:id="rId5"/>
    <p:sldId id="300" r:id="rId6"/>
    <p:sldId id="301" r:id="rId7"/>
    <p:sldId id="302" r:id="rId8"/>
    <p:sldId id="329" r:id="rId9"/>
    <p:sldId id="331" r:id="rId10"/>
    <p:sldId id="304" r:id="rId11"/>
    <p:sldId id="328" r:id="rId12"/>
    <p:sldId id="322" r:id="rId13"/>
    <p:sldId id="325" r:id="rId14"/>
    <p:sldId id="326" r:id="rId15"/>
  </p:sldIdLst>
  <p:sldSz cx="9144000" cy="6858000" type="screen4x3"/>
  <p:notesSz cx="7023100" cy="9382125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0099"/>
    <a:srgbClr val="660033"/>
    <a:srgbClr val="6666FF"/>
    <a:srgbClr val="6600CC"/>
    <a:srgbClr val="009900"/>
    <a:srgbClr val="FF3399"/>
    <a:srgbClr val="9933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7904" autoAdjust="0"/>
    <p:restoredTop sz="83725" autoAdjust="0"/>
  </p:normalViewPr>
  <p:slideViewPr>
    <p:cSldViewPr>
      <p:cViewPr varScale="1">
        <p:scale>
          <a:sx n="62" d="100"/>
          <a:sy n="62" d="100"/>
        </p:scale>
        <p:origin x="-1206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  <p:sldLst>
      <p:sld r:id="rId1" collapse="1"/>
    </p:sldLst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_rels/viewProps.xml.rels><?xml version="1.0" encoding="UTF-8" standalone="yes"?>
<Relationships xmlns="http://schemas.openxmlformats.org/package/2006/relationships"><Relationship Id="rId1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6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image" Target="../media/image7.wmf"/><Relationship Id="rId1" Type="http://schemas.openxmlformats.org/officeDocument/2006/relationships/image" Target="../media/image9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t" anchorCtr="0" compatLnSpc="1">
            <a:prstTxWarp prst="textNoShape">
              <a:avLst/>
            </a:prstTxWarp>
          </a:bodyPr>
          <a:lstStyle>
            <a:lvl1pPr defTabSz="936625">
              <a:defRPr sz="1200" b="0"/>
            </a:lvl1pPr>
          </a:lstStyle>
          <a:p>
            <a:endParaRPr lang="en-GB" altLang="en-US"/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9863" y="0"/>
            <a:ext cx="3043237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 b="0"/>
            </a:lvl1pPr>
          </a:lstStyle>
          <a:p>
            <a:endParaRPr lang="en-GB" altLang="en-US"/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912225"/>
            <a:ext cx="30432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b" anchorCtr="0" compatLnSpc="1">
            <a:prstTxWarp prst="textNoShape">
              <a:avLst/>
            </a:prstTxWarp>
          </a:bodyPr>
          <a:lstStyle>
            <a:lvl1pPr defTabSz="936625">
              <a:defRPr sz="1200" b="0"/>
            </a:lvl1pPr>
          </a:lstStyle>
          <a:p>
            <a:endParaRPr lang="en-GB" altLang="en-US"/>
          </a:p>
        </p:txBody>
      </p:sp>
      <p:sp>
        <p:nvSpPr>
          <p:cNvPr id="7782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9863" y="8912225"/>
            <a:ext cx="30432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 b="0"/>
            </a:lvl1pPr>
          </a:lstStyle>
          <a:p>
            <a:fld id="{4DE8A7CF-2F3D-465B-91DC-A7A324932CC9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35824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43238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t" anchorCtr="0" compatLnSpc="1">
            <a:prstTxWarp prst="textNoShape">
              <a:avLst/>
            </a:prstTxWarp>
          </a:bodyPr>
          <a:lstStyle>
            <a:lvl1pPr defTabSz="936625">
              <a:defRPr sz="1200" b="0"/>
            </a:lvl1pPr>
          </a:lstStyle>
          <a:p>
            <a:endParaRPr lang="en-GB" alt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9863" y="0"/>
            <a:ext cx="3043237" cy="4683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t" anchorCtr="0" compatLnSpc="1">
            <a:prstTxWarp prst="textNoShape">
              <a:avLst/>
            </a:prstTxWarp>
          </a:bodyPr>
          <a:lstStyle>
            <a:lvl1pPr algn="r" defTabSz="936625">
              <a:defRPr sz="1200" b="0"/>
            </a:lvl1pPr>
          </a:lstStyle>
          <a:p>
            <a:endParaRPr lang="en-GB" altLang="en-US"/>
          </a:p>
        </p:txBody>
      </p:sp>
      <p:sp>
        <p:nvSpPr>
          <p:cNvPr id="1024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65225" y="703263"/>
            <a:ext cx="4692650" cy="35179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02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6625" y="4456113"/>
            <a:ext cx="5149850" cy="4222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  <a:p>
            <a:pPr lvl="3"/>
            <a:r>
              <a:rPr lang="en-GB" altLang="en-US" smtClean="0"/>
              <a:t>Fourth level</a:t>
            </a:r>
          </a:p>
          <a:p>
            <a:pPr lvl="4"/>
            <a:r>
              <a:rPr lang="en-GB" altLang="en-US" smtClean="0"/>
              <a:t>Fifth level</a:t>
            </a:r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912225"/>
            <a:ext cx="3043238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b" anchorCtr="0" compatLnSpc="1">
            <a:prstTxWarp prst="textNoShape">
              <a:avLst/>
            </a:prstTxWarp>
          </a:bodyPr>
          <a:lstStyle>
            <a:lvl1pPr defTabSz="936625">
              <a:defRPr sz="1200" b="0"/>
            </a:lvl1pPr>
          </a:lstStyle>
          <a:p>
            <a:endParaRPr lang="en-GB" altLang="en-US"/>
          </a:p>
        </p:txBody>
      </p:sp>
      <p:sp>
        <p:nvSpPr>
          <p:cNvPr id="102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9863" y="8912225"/>
            <a:ext cx="3043237" cy="4699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3735" tIns="46868" rIns="93735" bIns="46868" numCol="1" anchor="b" anchorCtr="0" compatLnSpc="1">
            <a:prstTxWarp prst="textNoShape">
              <a:avLst/>
            </a:prstTxWarp>
          </a:bodyPr>
          <a:lstStyle>
            <a:lvl1pPr algn="r" defTabSz="936625">
              <a:defRPr sz="1200" b="0"/>
            </a:lvl1pPr>
          </a:lstStyle>
          <a:p>
            <a:fld id="{21F11F1E-0CFF-4D93-9D03-D9657B749DA0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537204576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1BD3970-0969-4872-9C42-EB02088DEE9E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013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01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If the data is paired, using paired t-test will get a better result</a:t>
            </a: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7555EF-B928-453B-856F-2BF95FF8F264}" type="slidenum">
              <a:rPr lang="en-GB" altLang="en-US"/>
              <a:pPr/>
              <a:t>11</a:t>
            </a:fld>
            <a:endParaRPr lang="en-GB" altLang="en-US"/>
          </a:p>
        </p:txBody>
      </p:sp>
      <p:sp>
        <p:nvSpPr>
          <p:cNvPr id="146434" name="Rectangle 1026"/>
          <p:cNvSpPr>
            <a:spLocks noChangeArrowheads="1" noTextEdit="1"/>
          </p:cNvSpPr>
          <p:nvPr>
            <p:ph type="sldImg"/>
          </p:nvPr>
        </p:nvSpPr>
        <p:spPr bwMode="auto">
          <a:xfrm>
            <a:off x="1166813" y="703263"/>
            <a:ext cx="4689475" cy="3517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6435" name="Rectangle 1027"/>
          <p:cNvSpPr>
            <a:spLocks noChangeArrowheads="1"/>
          </p:cNvSpPr>
          <p:nvPr>
            <p:ph type="body" idx="1"/>
          </p:nvPr>
        </p:nvSpPr>
        <p:spPr bwMode="auto">
          <a:xfrm>
            <a:off x="936625" y="4456113"/>
            <a:ext cx="5149850" cy="4222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en-GB" altLang="en-US"/>
              <a:t>If you are doing a 1-tailed test and the t-value ends up negative, when you expected it to be positive – then you can’t reject H0 (and should probably go back and check your data &amp; assumptions)</a:t>
            </a: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E578902-56C1-41B6-82A8-6C8F31ED837B}" type="slidenum">
              <a:rPr lang="en-GB" altLang="en-US"/>
              <a:pPr/>
              <a:t>12</a:t>
            </a:fld>
            <a:endParaRPr lang="en-GB" altLang="en-US"/>
          </a:p>
        </p:txBody>
      </p:sp>
      <p:sp>
        <p:nvSpPr>
          <p:cNvPr id="13517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66813" y="703263"/>
            <a:ext cx="4689475" cy="3517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3517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36625" y="4456113"/>
            <a:ext cx="5149850" cy="4222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3735" tIns="46868" rIns="93735" bIns="4686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A8C8D18B-A64D-4532-B723-4BB1F3DDC805}" type="slidenum">
              <a:rPr lang="en-GB" altLang="en-US"/>
              <a:pPr/>
              <a:t>13</a:t>
            </a:fld>
            <a:endParaRPr lang="en-GB" altLang="en-US"/>
          </a:p>
        </p:txBody>
      </p:sp>
      <p:sp>
        <p:nvSpPr>
          <p:cNvPr id="140290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66813" y="703263"/>
            <a:ext cx="4689475" cy="3517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0291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36625" y="4456113"/>
            <a:ext cx="5149850" cy="4222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3735" tIns="46868" rIns="93735" bIns="4686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F51F23EF-CE8D-4D61-AF0B-B483AADDC856}" type="slidenum">
              <a:rPr lang="en-GB" altLang="en-US"/>
              <a:pPr/>
              <a:t>14</a:t>
            </a:fld>
            <a:endParaRPr lang="en-GB" altLang="en-US"/>
          </a:p>
        </p:txBody>
      </p:sp>
      <p:sp>
        <p:nvSpPr>
          <p:cNvPr id="142338" name="Rectangle 2"/>
          <p:cNvSpPr>
            <a:spLocks noChangeArrowheads="1" noTextEdit="1"/>
          </p:cNvSpPr>
          <p:nvPr>
            <p:ph type="sldImg"/>
          </p:nvPr>
        </p:nvSpPr>
        <p:spPr bwMode="auto">
          <a:xfrm>
            <a:off x="1166813" y="703263"/>
            <a:ext cx="4689475" cy="3517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2339" name="Rectangle 3"/>
          <p:cNvSpPr>
            <a:spLocks noChangeArrowheads="1"/>
          </p:cNvSpPr>
          <p:nvPr>
            <p:ph type="body" idx="1"/>
          </p:nvPr>
        </p:nvSpPr>
        <p:spPr bwMode="auto">
          <a:xfrm>
            <a:off x="936625" y="4456113"/>
            <a:ext cx="5149850" cy="422275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lIns="93735" tIns="46868" rIns="93735" bIns="46868"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DD49564-2CCC-440E-ABB0-F6028DA3FAAE}" type="slidenum">
              <a:rPr lang="en-GB" altLang="en-US"/>
              <a:pPr/>
              <a:t>2</a:t>
            </a:fld>
            <a:endParaRPr lang="en-GB" altLang="en-US"/>
          </a:p>
        </p:txBody>
      </p:sp>
      <p:sp>
        <p:nvSpPr>
          <p:cNvPr id="102402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02403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GB" altLang="en-US"/>
          </a:p>
          <a:p>
            <a:r>
              <a:rPr lang="en-GB" altLang="en-US"/>
              <a:t> </a:t>
            </a: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21A9D8A-A2E4-4079-AA7B-ACE2C44E89E6}" type="slidenum">
              <a:rPr lang="en-GB" altLang="en-US"/>
              <a:pPr/>
              <a:t>3</a:t>
            </a:fld>
            <a:endParaRPr lang="en-GB" altLang="en-US"/>
          </a:p>
        </p:txBody>
      </p:sp>
      <p:sp>
        <p:nvSpPr>
          <p:cNvPr id="128002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280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If in doubt whether it’s normal, it’s better to use Mann-Whitney</a:t>
            </a: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C4A33D3-A56C-49B8-BD36-55967B8A961F}" type="slidenum">
              <a:rPr lang="en-GB" altLang="en-US"/>
              <a:pPr/>
              <a:t>4</a:t>
            </a:fld>
            <a:endParaRPr lang="en-GB" altLang="en-US"/>
          </a:p>
        </p:txBody>
      </p:sp>
      <p:sp>
        <p:nvSpPr>
          <p:cNvPr id="103426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03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1B02AAD-DD62-4475-80F7-B865B60B4A39}" type="slidenum">
              <a:rPr lang="en-GB" altLang="en-US"/>
              <a:pPr/>
              <a:t>5</a:t>
            </a:fld>
            <a:endParaRPr lang="en-GB" altLang="en-US"/>
          </a:p>
        </p:txBody>
      </p:sp>
      <p:sp>
        <p:nvSpPr>
          <p:cNvPr id="104450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04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 underlined terms are hyperlinks to the appropriate slide</a:t>
            </a: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CAD6DAD7-212D-48C5-8FB7-BCA58028C3FD}" type="slidenum">
              <a:rPr lang="en-GB" altLang="en-US"/>
              <a:pPr/>
              <a:t>6</a:t>
            </a:fld>
            <a:endParaRPr lang="en-GB" altLang="en-US"/>
          </a:p>
        </p:txBody>
      </p:sp>
      <p:sp>
        <p:nvSpPr>
          <p:cNvPr id="105474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054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 form of the alternative hypothesis should be chosen before getting the data – to ensure there really is a good reason for 1-tailed version, if chosen. </a:t>
            </a: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A6DEB35-612E-47B7-97DE-2AC0160F047C}" type="slidenum">
              <a:rPr lang="en-GB" altLang="en-US"/>
              <a:pPr/>
              <a:t>7</a:t>
            </a:fld>
            <a:endParaRPr lang="en-GB" altLang="en-US"/>
          </a:p>
        </p:txBody>
      </p:sp>
      <p:sp>
        <p:nvSpPr>
          <p:cNvPr id="12697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269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When putting this into a calculator, it’s best to work out the top and bottom separately, then divide, then square root final answer</a:t>
            </a: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86F5B48-1909-4B91-96FE-0B1D82A3552F}" type="slidenum">
              <a:rPr lang="en-GB" altLang="en-US"/>
              <a:pPr/>
              <a:t>8</a:t>
            </a:fld>
            <a:endParaRPr lang="en-GB" altLang="en-US"/>
          </a:p>
        </p:txBody>
      </p:sp>
      <p:sp>
        <p:nvSpPr>
          <p:cNvPr id="150530" name="Rectangle 1026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50531" name="Rectangle 1027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There are other variants of this formula, but they come to the same thing</a:t>
            </a: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913A6E7-629F-4B16-A24D-BFA9CCFAA366}" type="slidenum">
              <a:rPr lang="en-GB" altLang="en-US"/>
              <a:pPr/>
              <a:t>10</a:t>
            </a:fld>
            <a:endParaRPr lang="en-GB" altLang="en-US"/>
          </a:p>
        </p:txBody>
      </p:sp>
      <p:sp>
        <p:nvSpPr>
          <p:cNvPr id="106498" name="Rectangle 2"/>
          <p:cNvSpPr>
            <a:spLocks noChangeArrowheads="1" noTextEdit="1"/>
          </p:cNvSpPr>
          <p:nvPr>
            <p:ph type="sldImg"/>
          </p:nvPr>
        </p:nvSpPr>
        <p:spPr>
          <a:xfrm>
            <a:off x="1166813" y="703263"/>
            <a:ext cx="4689475" cy="3517900"/>
          </a:xfrm>
          <a:ln/>
        </p:spPr>
      </p:sp>
      <p:sp>
        <p:nvSpPr>
          <p:cNvPr id="106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altLang="en-US"/>
              <a:t>Some tables just quote 1-tail significance levels (or just 2 tail). Double 1-tail levels to get 2-tail levels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68DCF9-A2E9-42E3-947E-F8114BB3740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14037825"/>
      </p:ext>
    </p:extLst>
  </p:cSld>
  <p:clrMapOvr>
    <a:masterClrMapping/>
  </p:clrMapOvr>
  <p:transition>
    <p:pull dir="r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296249-6235-4B79-B854-FC973BCFB624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801863486"/>
      </p:ext>
    </p:extLst>
  </p:cSld>
  <p:clrMapOvr>
    <a:masterClrMapping/>
  </p:clrMapOvr>
  <p:transition>
    <p:pull dir="r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0FB1258-0A92-4EF5-8AE9-452D1C85B4D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157047151"/>
      </p:ext>
    </p:extLst>
  </p:cSld>
  <p:clrMapOvr>
    <a:masterClrMapping/>
  </p:clrMapOvr>
  <p:transition>
    <p:pull dir="r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E03BD85-CDBA-42BB-82F6-31D4AE3BB3D7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28180567"/>
      </p:ext>
    </p:extLst>
  </p:cSld>
  <p:clrMapOvr>
    <a:masterClrMapping/>
  </p:clrMapOvr>
  <p:transition>
    <p:pull dir="r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5CCAE0-307D-4037-A55F-5D96CF0BB7DC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0496032"/>
      </p:ext>
    </p:extLst>
  </p:cSld>
  <p:clrMapOvr>
    <a:masterClrMapping/>
  </p:clrMapOvr>
  <p:transition>
    <p:pull dir="r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1F8AE19-E8CD-4E6E-B492-6899415B978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556869056"/>
      </p:ext>
    </p:extLst>
  </p:cSld>
  <p:clrMapOvr>
    <a:masterClrMapping/>
  </p:clrMapOvr>
  <p:transition>
    <p:pull dir="r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7155E4-604D-4103-9A53-A31A7DC1F94E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261516027"/>
      </p:ext>
    </p:extLst>
  </p:cSld>
  <p:clrMapOvr>
    <a:masterClrMapping/>
  </p:clrMapOvr>
  <p:transition>
    <p:pull dir="r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E788EB-4772-4568-A0EB-6670EED47666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427861177"/>
      </p:ext>
    </p:extLst>
  </p:cSld>
  <p:clrMapOvr>
    <a:masterClrMapping/>
  </p:clrMapOvr>
  <p:transition>
    <p:pull dir="r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56596A8-C527-4E26-8AC0-174ACB4C9462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1174014328"/>
      </p:ext>
    </p:extLst>
  </p:cSld>
  <p:clrMapOvr>
    <a:masterClrMapping/>
  </p:clrMapOvr>
  <p:transition>
    <p:pull dir="r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57070C-BD4D-40E7-8494-8BD4E036D6B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219603532"/>
      </p:ext>
    </p:extLst>
  </p:cSld>
  <p:clrMapOvr>
    <a:masterClrMapping/>
  </p:clrMapOvr>
  <p:transition>
    <p:pull dir="r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00EC88-A96C-4D04-A05E-99CE71835DCA}" type="slidenum">
              <a:rPr lang="en-GB" altLang="en-US"/>
              <a:pPr/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986183437"/>
      </p:ext>
    </p:extLst>
  </p:cSld>
  <p:clrMapOvr>
    <a:masterClrMapping/>
  </p:clrMapOvr>
  <p:transition>
    <p:pull dir="r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 smtClean="0"/>
              <a:t>Click to edit Master text styles</a:t>
            </a:r>
          </a:p>
          <a:p>
            <a:pPr lvl="1"/>
            <a:r>
              <a:rPr lang="en-GB" altLang="en-US" smtClean="0"/>
              <a:t>Second level</a:t>
            </a:r>
          </a:p>
          <a:p>
            <a:pPr lvl="2"/>
            <a:r>
              <a:rPr lang="en-GB" altLang="en-US" smtClean="0"/>
              <a:t>Third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>
                <a:latin typeface="+mn-lt"/>
              </a:defRPr>
            </a:lvl1pPr>
          </a:lstStyle>
          <a:p>
            <a:endParaRPr lang="en-GB" alt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>
                <a:latin typeface="+mn-lt"/>
              </a:defRPr>
            </a:lvl1pPr>
          </a:lstStyle>
          <a:p>
            <a:fld id="{8684C302-9F22-4642-AE57-3CA943AFBF66}" type="slidenum">
              <a:rPr lang="en-GB" altLang="en-US"/>
              <a:pPr/>
              <a:t>‹#›</a:t>
            </a:fld>
            <a:endParaRPr lang="en-GB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>
    <p:pull dir="ru"/>
  </p:transition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rgbClr val="6600CC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Wingdings" pitchFamily="2" charset="2"/>
        <a:buChar char="Ø"/>
        <a:defRPr sz="2400">
          <a:solidFill>
            <a:srgbClr val="6666FF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Wingdings" pitchFamily="2" charset="2"/>
        <a:buChar char="¬"/>
        <a:defRPr sz="2000">
          <a:solidFill>
            <a:srgbClr val="CC0099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emf"/><Relationship Id="rId3" Type="http://schemas.openxmlformats.org/officeDocument/2006/relationships/notesSlide" Target="../notesSlides/notesSlide1.xml"/><Relationship Id="rId7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1.wmf"/><Relationship Id="rId5" Type="http://schemas.openxmlformats.org/officeDocument/2006/relationships/oleObject" Target="../embeddings/oleObject1.bin"/><Relationship Id="rId4" Type="http://schemas.openxmlformats.org/officeDocument/2006/relationships/hyperlink" Target="../presentation%20chooser.ppt#-1,2,CHOOSE A PRESENTATION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../presentation%20chooser.ppt#-1,2,CHOOSE A PRESENTATION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0.jpeg"/><Relationship Id="rId4" Type="http://schemas.openxmlformats.org/officeDocument/2006/relationships/slide" Target="slide5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../presentation%20chooser.ppt#-1,2,CHOOSE A PRESENTATION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../presentation%20chooser.ppt#-1,2,CHOOSE A PRESENTATION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5.bin"/><Relationship Id="rId3" Type="http://schemas.openxmlformats.org/officeDocument/2006/relationships/notesSlide" Target="../notesSlides/notesSlide12.xml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4.bin"/><Relationship Id="rId11" Type="http://schemas.openxmlformats.org/officeDocument/2006/relationships/image" Target="../media/image13.wmf"/><Relationship Id="rId5" Type="http://schemas.openxmlformats.org/officeDocument/2006/relationships/slide" Target="slide5.xml"/><Relationship Id="rId10" Type="http://schemas.openxmlformats.org/officeDocument/2006/relationships/oleObject" Target="../embeddings/oleObject16.bin"/><Relationship Id="rId4" Type="http://schemas.openxmlformats.org/officeDocument/2006/relationships/hyperlink" Target="../presentation%20chooser.ppt#-1,2,CHOOSE A PRESENTATION" TargetMode="External"/><Relationship Id="rId9" Type="http://schemas.openxmlformats.org/officeDocument/2006/relationships/image" Target="../media/image12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3.xml"/><Relationship Id="rId7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17.bin"/><Relationship Id="rId5" Type="http://schemas.openxmlformats.org/officeDocument/2006/relationships/slide" Target="slide5.xml"/><Relationship Id="rId4" Type="http://schemas.openxmlformats.org/officeDocument/2006/relationships/hyperlink" Target="../presentation%20chooser.ppt#-1,2,CHOOSE A PRESENTATION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../presentation%20chooser.ppt#-1,2,CHOOSE A PRESENTATION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3.emf"/><Relationship Id="rId5" Type="http://schemas.openxmlformats.org/officeDocument/2006/relationships/oleObject" Target="../embeddings/oleObject3.bin"/><Relationship Id="rId4" Type="http://schemas.openxmlformats.org/officeDocument/2006/relationships/hyperlink" Target="../presentation%20chooser.ppt#-1,2,CHOOSE A PRESENTATION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6.bin"/><Relationship Id="rId3" Type="http://schemas.openxmlformats.org/officeDocument/2006/relationships/notesSlide" Target="../notesSlides/notesSlide4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4.wmf"/><Relationship Id="rId10" Type="http://schemas.openxmlformats.org/officeDocument/2006/relationships/hyperlink" Target="../presentation%20chooser.ppt#-1,2,CHOOSE A PRESENTATION" TargetMode="External"/><Relationship Id="rId4" Type="http://schemas.openxmlformats.org/officeDocument/2006/relationships/oleObject" Target="../embeddings/oleObject4.bin"/><Relationship Id="rId9" Type="http://schemas.openxmlformats.org/officeDocument/2006/relationships/oleObject" Target="../embeddings/oleObject7.bin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11.xml"/><Relationship Id="rId3" Type="http://schemas.openxmlformats.org/officeDocument/2006/relationships/slide" Target="slide6.xml"/><Relationship Id="rId7" Type="http://schemas.openxmlformats.org/officeDocument/2006/relationships/slide" Target="slide10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slide" Target="slide9.xml"/><Relationship Id="rId5" Type="http://schemas.openxmlformats.org/officeDocument/2006/relationships/slide" Target="slide8.xml"/><Relationship Id="rId10" Type="http://schemas.openxmlformats.org/officeDocument/2006/relationships/slide" Target="slide12.xml"/><Relationship Id="rId4" Type="http://schemas.openxmlformats.org/officeDocument/2006/relationships/slide" Target="slide7.xml"/><Relationship Id="rId9" Type="http://schemas.openxmlformats.org/officeDocument/2006/relationships/hyperlink" Target="../presentation%20chooser.ppt#-1,2,CHOOSE A PRESENTATION" TargetMode="Externa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../presentation%20chooser.ppt#-1,2,CHOOSE A PRESENTATION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slide" Target="slide5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3" Type="http://schemas.openxmlformats.org/officeDocument/2006/relationships/notesSlide" Target="../notesSlides/notesSlide7.xml"/><Relationship Id="rId7" Type="http://schemas.openxmlformats.org/officeDocument/2006/relationships/image" Target="../media/image6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8.wmf"/><Relationship Id="rId5" Type="http://schemas.openxmlformats.org/officeDocument/2006/relationships/slide" Target="slide5.xml"/><Relationship Id="rId10" Type="http://schemas.openxmlformats.org/officeDocument/2006/relationships/oleObject" Target="../embeddings/oleObject10.bin"/><Relationship Id="rId4" Type="http://schemas.openxmlformats.org/officeDocument/2006/relationships/hyperlink" Target="../presentation%20chooser.ppt#-1,2,CHOOSE A PRESENTATION" TargetMode="External"/><Relationship Id="rId9" Type="http://schemas.openxmlformats.org/officeDocument/2006/relationships/image" Target="../media/image7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2.bin"/><Relationship Id="rId3" Type="http://schemas.openxmlformats.org/officeDocument/2006/relationships/notesSlide" Target="../notesSlides/notesSlide8.xml"/><Relationship Id="rId7" Type="http://schemas.openxmlformats.org/officeDocument/2006/relationships/image" Target="../media/image9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1.bin"/><Relationship Id="rId11" Type="http://schemas.openxmlformats.org/officeDocument/2006/relationships/image" Target="../media/image8.wmf"/><Relationship Id="rId5" Type="http://schemas.openxmlformats.org/officeDocument/2006/relationships/slide" Target="slide5.xml"/><Relationship Id="rId10" Type="http://schemas.openxmlformats.org/officeDocument/2006/relationships/oleObject" Target="../embeddings/oleObject13.bin"/><Relationship Id="rId4" Type="http://schemas.openxmlformats.org/officeDocument/2006/relationships/hyperlink" Target="../presentation%20chooser.ppt#-1,2,CHOOSE A PRESENTATION" TargetMode="External"/><Relationship Id="rId9" Type="http://schemas.openxmlformats.org/officeDocument/2006/relationships/image" Target="../media/image7.w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hyperlink" Target="../presentation%20chooser.ppt#-1,2,CHOOSE A PRESENTATION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04800" y="2286000"/>
            <a:ext cx="8534400" cy="1143000"/>
          </a:xfrm>
        </p:spPr>
        <p:txBody>
          <a:bodyPr/>
          <a:lstStyle/>
          <a:p>
            <a:r>
              <a:rPr lang="en-GB" altLang="en-US" sz="6600" b="1"/>
              <a:t>t-test - unpaired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553200" cy="1295400"/>
          </a:xfrm>
        </p:spPr>
        <p:txBody>
          <a:bodyPr/>
          <a:lstStyle/>
          <a:p>
            <a:r>
              <a:rPr lang="en-GB" altLang="en-US" sz="4000" i="1"/>
              <a:t>Testing for a difference</a:t>
            </a:r>
          </a:p>
        </p:txBody>
      </p:sp>
      <p:sp>
        <p:nvSpPr>
          <p:cNvPr id="2060" name="AutoShape 12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061" name="AutoShape 13">
            <a:hlinkClick r:id="rId4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2071" name="Objec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0584897"/>
              </p:ext>
            </p:extLst>
          </p:nvPr>
        </p:nvGraphicFramePr>
        <p:xfrm>
          <a:off x="6444208" y="476672"/>
          <a:ext cx="2228850" cy="167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7" name="Equation" r:id="rId5" imgW="965160" imgH="723600" progId="Equation.DSMT4">
                  <p:embed/>
                </p:oleObj>
              </mc:Choice>
              <mc:Fallback>
                <p:oleObj name="Equation" r:id="rId5" imgW="965160" imgH="723600" progId="Equation.DSMT4">
                  <p:embed/>
                  <p:pic>
                    <p:nvPicPr>
                      <p:cNvPr id="0" name="Object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44208" y="476672"/>
                        <a:ext cx="2228850" cy="167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72" name="Object 24"/>
          <p:cNvGraphicFramePr>
            <a:graphicFrameLocks noChangeAspect="1"/>
          </p:cNvGraphicFramePr>
          <p:nvPr/>
        </p:nvGraphicFramePr>
        <p:xfrm>
          <a:off x="609600" y="381000"/>
          <a:ext cx="1981200" cy="185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78" name="Chart" r:id="rId7" imgW="3372055" imgH="3162494" progId="Excel.Chart.8">
                  <p:embed/>
                </p:oleObj>
              </mc:Choice>
              <mc:Fallback>
                <p:oleObj name="Chart" r:id="rId7" imgW="3372055" imgH="3162494" progId="Excel.Chart.8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81000"/>
                        <a:ext cx="1981200" cy="185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0"/>
            <a:ext cx="7772400" cy="1143000"/>
          </a:xfrm>
        </p:spPr>
        <p:txBody>
          <a:bodyPr/>
          <a:lstStyle/>
          <a:p>
            <a:r>
              <a:rPr lang="en-GB" altLang="en-US"/>
              <a:t>Tables</a:t>
            </a:r>
          </a:p>
        </p:txBody>
      </p:sp>
      <p:sp>
        <p:nvSpPr>
          <p:cNvPr id="983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143000"/>
            <a:ext cx="7772400" cy="4114800"/>
          </a:xfrm>
        </p:spPr>
        <p:txBody>
          <a:bodyPr/>
          <a:lstStyle/>
          <a:p>
            <a:pPr>
              <a:buFontTx/>
              <a:buNone/>
            </a:pPr>
            <a:r>
              <a:rPr lang="en-GB" altLang="en-US"/>
              <a:t>This is a t table</a:t>
            </a:r>
          </a:p>
        </p:txBody>
      </p:sp>
      <p:sp>
        <p:nvSpPr>
          <p:cNvPr id="98308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830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8310" name="AutoShape 6">
            <a:hlinkClick r:id="rId3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8312" name="AutoShape 8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98330" name="Group 26"/>
          <p:cNvGrpSpPr>
            <a:grpSpLocks/>
          </p:cNvGrpSpPr>
          <p:nvPr/>
        </p:nvGrpSpPr>
        <p:grpSpPr bwMode="auto">
          <a:xfrm>
            <a:off x="317500" y="2597150"/>
            <a:ext cx="2654300" cy="1876425"/>
            <a:chOff x="200" y="1746"/>
            <a:chExt cx="1672" cy="1182"/>
          </a:xfrm>
        </p:grpSpPr>
        <p:sp>
          <p:nvSpPr>
            <p:cNvPr id="98317" name="Text Box 13"/>
            <p:cNvSpPr txBox="1">
              <a:spLocks noChangeArrowheads="1"/>
            </p:cNvSpPr>
            <p:nvPr/>
          </p:nvSpPr>
          <p:spPr bwMode="auto">
            <a:xfrm>
              <a:off x="200" y="1746"/>
              <a:ext cx="1104" cy="446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lIns="36000" tIns="36000" rIns="36000" bIns="36000"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en-GB" altLang="en-US" sz="2000" b="0">
                  <a:latin typeface="Arial" pitchFamily="34" charset="0"/>
                </a:rPr>
                <a:t>Degrees of freedom</a:t>
              </a:r>
            </a:p>
          </p:txBody>
        </p:sp>
        <p:sp>
          <p:nvSpPr>
            <p:cNvPr id="98326" name="Line 22"/>
            <p:cNvSpPr>
              <a:spLocks noChangeShapeType="1"/>
            </p:cNvSpPr>
            <p:nvPr/>
          </p:nvSpPr>
          <p:spPr bwMode="auto">
            <a:xfrm flipH="1" flipV="1">
              <a:off x="1296" y="1872"/>
              <a:ext cx="576" cy="1056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grpSp>
        <p:nvGrpSpPr>
          <p:cNvPr id="98331" name="Group 27"/>
          <p:cNvGrpSpPr>
            <a:grpSpLocks/>
          </p:cNvGrpSpPr>
          <p:nvPr/>
        </p:nvGrpSpPr>
        <p:grpSpPr bwMode="auto">
          <a:xfrm>
            <a:off x="5562600" y="968375"/>
            <a:ext cx="3200400" cy="1524000"/>
            <a:chOff x="3504" y="720"/>
            <a:chExt cx="2016" cy="960"/>
          </a:xfrm>
        </p:grpSpPr>
        <p:sp>
          <p:nvSpPr>
            <p:cNvPr id="98318" name="Text Box 14"/>
            <p:cNvSpPr txBox="1">
              <a:spLocks noChangeArrowheads="1"/>
            </p:cNvSpPr>
            <p:nvPr/>
          </p:nvSpPr>
          <p:spPr bwMode="auto">
            <a:xfrm>
              <a:off x="3504" y="720"/>
              <a:ext cx="2016" cy="650"/>
            </a:xfrm>
            <a:prstGeom prst="rect">
              <a:avLst/>
            </a:prstGeom>
            <a:noFill/>
            <a:ln w="25400">
              <a:solidFill>
                <a:schemeClr val="accent2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 algn="ctr"/>
              <a:r>
                <a:rPr lang="en-GB" altLang="en-US" sz="2000" b="0">
                  <a:latin typeface="Arial" pitchFamily="34" charset="0"/>
                </a:rPr>
                <a:t>Significance levels  - note </a:t>
              </a:r>
            </a:p>
            <a:p>
              <a:pPr algn="ctr"/>
              <a:r>
                <a:rPr lang="en-GB" altLang="en-US" sz="2000" b="0">
                  <a:latin typeface="Arial" pitchFamily="34" charset="0"/>
                </a:rPr>
                <a:t>different values for 1 and 2-tailed</a:t>
              </a:r>
            </a:p>
          </p:txBody>
        </p:sp>
        <p:sp>
          <p:nvSpPr>
            <p:cNvPr id="98323" name="Line 19"/>
            <p:cNvSpPr>
              <a:spLocks noChangeShapeType="1"/>
            </p:cNvSpPr>
            <p:nvPr/>
          </p:nvSpPr>
          <p:spPr bwMode="auto">
            <a:xfrm flipV="1">
              <a:off x="4176" y="1372"/>
              <a:ext cx="413" cy="308"/>
            </a:xfrm>
            <a:prstGeom prst="line">
              <a:avLst/>
            </a:prstGeom>
            <a:noFill/>
            <a:ln w="28575">
              <a:solidFill>
                <a:schemeClr val="accent2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GB"/>
            </a:p>
          </p:txBody>
        </p:sp>
      </p:grpSp>
      <p:pic>
        <p:nvPicPr>
          <p:cNvPr id="98332" name="Picture 28" descr="C:\Documents and Settings\Administrator\Desktop\Presentations\Additional files\t-table copy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2636" b="62099"/>
          <a:stretch>
            <a:fillRect/>
          </a:stretch>
        </p:blipFill>
        <p:spPr bwMode="auto">
          <a:xfrm>
            <a:off x="2971800" y="2514600"/>
            <a:ext cx="5486400" cy="3300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83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8307" grpId="0" build="p" autoUpdateAnimBg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41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GB" altLang="en-US"/>
              <a:t>Make a decision</a:t>
            </a:r>
          </a:p>
        </p:txBody>
      </p:sp>
      <p:sp>
        <p:nvSpPr>
          <p:cNvPr id="1454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295400"/>
            <a:ext cx="7772400" cy="4495800"/>
          </a:xfrm>
        </p:spPr>
        <p:txBody>
          <a:bodyPr/>
          <a:lstStyle/>
          <a:p>
            <a:r>
              <a:rPr lang="en-GB" altLang="en-US" sz="2800"/>
              <a:t>If your value is </a:t>
            </a:r>
            <a:r>
              <a:rPr lang="en-GB" altLang="en-US" sz="2800">
                <a:solidFill>
                  <a:srgbClr val="CC0099"/>
                </a:solidFill>
              </a:rPr>
              <a:t>bigger</a:t>
            </a:r>
            <a:r>
              <a:rPr lang="en-GB" altLang="en-US" sz="2800"/>
              <a:t> than the tables value then you can </a:t>
            </a:r>
            <a:r>
              <a:rPr lang="en-GB" altLang="en-US" sz="2800">
                <a:solidFill>
                  <a:srgbClr val="CC0099"/>
                </a:solidFill>
              </a:rPr>
              <a:t>reject</a:t>
            </a:r>
            <a:r>
              <a:rPr lang="en-GB" altLang="en-US" sz="2800"/>
              <a:t> the null hypothesis.  Otherwise you must accept it.</a:t>
            </a:r>
          </a:p>
          <a:p>
            <a:r>
              <a:rPr lang="en-GB" altLang="en-US" sz="2800"/>
              <a:t>Make sure you choose the right tables value – it depends whether your test is 1 or 2 tailed:</a:t>
            </a:r>
          </a:p>
          <a:p>
            <a:pPr lvl="1"/>
            <a:r>
              <a:rPr lang="en-GB" altLang="en-US"/>
              <a:t>If you are using </a:t>
            </a:r>
            <a:r>
              <a:rPr lang="en-GB" altLang="en-US">
                <a:solidFill>
                  <a:srgbClr val="CC0099"/>
                </a:solidFill>
              </a:rPr>
              <a:t>H</a:t>
            </a:r>
            <a:r>
              <a:rPr lang="en-GB" altLang="en-US" baseline="-25000">
                <a:solidFill>
                  <a:srgbClr val="CC0099"/>
                </a:solidFill>
              </a:rPr>
              <a:t>1</a:t>
            </a:r>
            <a:r>
              <a:rPr lang="en-GB" altLang="en-US"/>
              <a:t>:</a:t>
            </a:r>
            <a:r>
              <a:rPr lang="en-GB" altLang="en-US" baseline="-25000"/>
              <a:t> </a:t>
            </a:r>
            <a:r>
              <a:rPr lang="en-GB" altLang="en-US">
                <a:solidFill>
                  <a:srgbClr val="CC0099"/>
                </a:solidFill>
              </a:rPr>
              <a:t>mean1 &gt; mean 2</a:t>
            </a:r>
            <a:r>
              <a:rPr lang="en-GB" altLang="en-US"/>
              <a:t>, you are doing a </a:t>
            </a:r>
            <a:r>
              <a:rPr lang="en-GB" altLang="en-US">
                <a:solidFill>
                  <a:srgbClr val="CC0099"/>
                </a:solidFill>
              </a:rPr>
              <a:t>1-tailed test </a:t>
            </a:r>
          </a:p>
          <a:p>
            <a:pPr lvl="1"/>
            <a:r>
              <a:rPr lang="en-GB" altLang="en-US"/>
              <a:t>If you are using </a:t>
            </a:r>
            <a:r>
              <a:rPr lang="en-GB" altLang="en-US">
                <a:solidFill>
                  <a:srgbClr val="CC0099"/>
                </a:solidFill>
              </a:rPr>
              <a:t>H</a:t>
            </a:r>
            <a:r>
              <a:rPr lang="en-GB" altLang="en-US" baseline="-25000">
                <a:solidFill>
                  <a:srgbClr val="CC0099"/>
                </a:solidFill>
              </a:rPr>
              <a:t>1</a:t>
            </a:r>
            <a:r>
              <a:rPr lang="en-GB" altLang="en-US" baseline="-25000"/>
              <a:t>: </a:t>
            </a:r>
            <a:r>
              <a:rPr lang="en-GB" altLang="en-US">
                <a:solidFill>
                  <a:srgbClr val="CC0099"/>
                </a:solidFill>
              </a:rPr>
              <a:t>mean1 </a:t>
            </a:r>
            <a:r>
              <a:rPr lang="en-GB" altLang="en-US">
                <a:solidFill>
                  <a:srgbClr val="CC0099"/>
                </a:solidFill>
                <a:sym typeface="Symbol" pitchFamily="18" charset="2"/>
              </a:rPr>
              <a:t></a:t>
            </a:r>
            <a:r>
              <a:rPr lang="en-GB" altLang="en-US">
                <a:solidFill>
                  <a:srgbClr val="CC0099"/>
                </a:solidFill>
              </a:rPr>
              <a:t> mean 2, </a:t>
            </a:r>
            <a:r>
              <a:rPr lang="en-GB" altLang="en-US"/>
              <a:t>you are doing a </a:t>
            </a:r>
            <a:r>
              <a:rPr lang="en-GB" altLang="en-US">
                <a:solidFill>
                  <a:srgbClr val="CC0099"/>
                </a:solidFill>
              </a:rPr>
              <a:t>2-tailed test </a:t>
            </a:r>
          </a:p>
          <a:p>
            <a:endParaRPr lang="en-GB" altLang="en-US" sz="2800"/>
          </a:p>
        </p:txBody>
      </p:sp>
      <p:sp>
        <p:nvSpPr>
          <p:cNvPr id="145412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1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14" name="AutoShape 6">
            <a:hlinkClick r:id="rId3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5415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5411" grpId="0" build="p" bldLvl="2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146" name="Rectangle 2"/>
          <p:cNvSpPr>
            <a:spLocks noGrp="1" noChangeArrowheads="1"/>
          </p:cNvSpPr>
          <p:nvPr>
            <p:ph type="title"/>
          </p:nvPr>
        </p:nvSpPr>
        <p:spPr>
          <a:xfrm>
            <a:off x="228600" y="609600"/>
            <a:ext cx="8610600" cy="1143000"/>
          </a:xfrm>
        </p:spPr>
        <p:txBody>
          <a:bodyPr/>
          <a:lstStyle/>
          <a:p>
            <a:r>
              <a:rPr lang="en-GB" altLang="en-US" sz="3600"/>
              <a:t>Example: Lichen areas in polluted &amp; unpolluted locations</a:t>
            </a:r>
          </a:p>
        </p:txBody>
      </p:sp>
      <p:sp>
        <p:nvSpPr>
          <p:cNvPr id="1341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981200"/>
            <a:ext cx="8077200" cy="4114800"/>
          </a:xfrm>
        </p:spPr>
        <p:txBody>
          <a:bodyPr/>
          <a:lstStyle/>
          <a:p>
            <a:pPr marL="0" indent="0" algn="just">
              <a:lnSpc>
                <a:spcPct val="90000"/>
              </a:lnSpc>
              <a:buFontTx/>
              <a:buNone/>
              <a:tabLst>
                <a:tab pos="568325" algn="l"/>
                <a:tab pos="2187575" algn="l"/>
                <a:tab pos="2946400" algn="l"/>
                <a:tab pos="3721100" algn="l"/>
                <a:tab pos="4479925" algn="l"/>
                <a:tab pos="5238750" algn="l"/>
                <a:tab pos="5908675" algn="l"/>
                <a:tab pos="6578600" algn="l"/>
              </a:tabLst>
            </a:pPr>
            <a:r>
              <a:rPr lang="en-GB" altLang="en-US" sz="2800"/>
              <a:t>A student obtained the following data on areas of lichen at a polluted and an unpolluted location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568325" algn="l"/>
                <a:tab pos="2187575" algn="l"/>
                <a:tab pos="2946400" algn="l"/>
                <a:tab pos="3721100" algn="l"/>
                <a:tab pos="4479925" algn="l"/>
                <a:tab pos="5238750" algn="l"/>
                <a:tab pos="5908675" algn="l"/>
                <a:tab pos="6578600" algn="l"/>
              </a:tabLst>
            </a:pPr>
            <a:r>
              <a:rPr lang="en-GB" altLang="en-US" sz="2400"/>
              <a:t>	Polluted: 	</a:t>
            </a:r>
            <a:r>
              <a:rPr lang="en-GB" altLang="en-US" sz="2200"/>
              <a:t>300 	400 	400 	330 	370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568325" algn="l"/>
                <a:tab pos="2187575" algn="l"/>
                <a:tab pos="2946400" algn="l"/>
                <a:tab pos="3721100" algn="l"/>
                <a:tab pos="4479925" algn="l"/>
                <a:tab pos="5238750" algn="l"/>
                <a:tab pos="5908675" algn="l"/>
                <a:tab pos="6578600" algn="l"/>
              </a:tabLst>
            </a:pPr>
            <a:r>
              <a:rPr lang="en-GB" altLang="en-US" sz="2400"/>
              <a:t>	Unpolluted 	</a:t>
            </a:r>
            <a:r>
              <a:rPr lang="en-GB" altLang="en-US" sz="2200"/>
              <a:t>600 	420 	540 	190 	260 	800 	740</a:t>
            </a:r>
          </a:p>
          <a:p>
            <a:pPr marL="0" indent="0" algn="just">
              <a:lnSpc>
                <a:spcPct val="90000"/>
              </a:lnSpc>
              <a:buFontTx/>
              <a:buNone/>
              <a:tabLst>
                <a:tab pos="568325" algn="l"/>
                <a:tab pos="2187575" algn="l"/>
                <a:tab pos="2946400" algn="l"/>
                <a:tab pos="3721100" algn="l"/>
                <a:tab pos="4479925" algn="l"/>
                <a:tab pos="5238750" algn="l"/>
                <a:tab pos="5908675" algn="l"/>
                <a:tab pos="6578600" algn="l"/>
              </a:tabLst>
            </a:pPr>
            <a:endParaRPr lang="en-GB" altLang="en-US" sz="2200"/>
          </a:p>
          <a:p>
            <a:pPr marL="0" indent="0" algn="just">
              <a:lnSpc>
                <a:spcPct val="90000"/>
              </a:lnSpc>
              <a:buFontTx/>
              <a:buNone/>
              <a:tabLst>
                <a:tab pos="568325" algn="l"/>
                <a:tab pos="2187575" algn="l"/>
                <a:tab pos="2946400" algn="l"/>
                <a:tab pos="3721100" algn="l"/>
                <a:tab pos="4479925" algn="l"/>
                <a:tab pos="5238750" algn="l"/>
                <a:tab pos="5908675" algn="l"/>
                <a:tab pos="6578600" algn="l"/>
              </a:tabLst>
            </a:pPr>
            <a:r>
              <a:rPr lang="en-GB" altLang="en-US"/>
              <a:t>Hypotheses: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568325" algn="l"/>
                <a:tab pos="2187575" algn="l"/>
                <a:tab pos="2946400" algn="l"/>
                <a:tab pos="3721100" algn="l"/>
                <a:tab pos="4479925" algn="l"/>
                <a:tab pos="5238750" algn="l"/>
                <a:tab pos="5908675" algn="l"/>
                <a:tab pos="6578600" algn="l"/>
              </a:tabLst>
            </a:pPr>
            <a:r>
              <a:rPr lang="en-GB" altLang="en-US" sz="2800">
                <a:solidFill>
                  <a:srgbClr val="CC0099"/>
                </a:solidFill>
              </a:rPr>
              <a:t>H</a:t>
            </a:r>
            <a:r>
              <a:rPr lang="en-GB" altLang="en-US" sz="2800" baseline="-25000">
                <a:solidFill>
                  <a:srgbClr val="CC0099"/>
                </a:solidFill>
              </a:rPr>
              <a:t>0:	</a:t>
            </a:r>
            <a:r>
              <a:rPr lang="en-GB" altLang="en-US" sz="2800">
                <a:solidFill>
                  <a:srgbClr val="CC0099"/>
                </a:solidFill>
              </a:rPr>
              <a:t>Mean area at polluted location = mean area at</a:t>
            </a:r>
          </a:p>
          <a:p>
            <a:pPr marL="0" indent="0" algn="just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568325" algn="l"/>
                <a:tab pos="2187575" algn="l"/>
                <a:tab pos="2946400" algn="l"/>
                <a:tab pos="3721100" algn="l"/>
                <a:tab pos="4479925" algn="l"/>
                <a:tab pos="5238750" algn="l"/>
                <a:tab pos="5908675" algn="l"/>
                <a:tab pos="6578600" algn="l"/>
              </a:tabLst>
            </a:pPr>
            <a:r>
              <a:rPr lang="en-GB" altLang="en-US" sz="2800">
                <a:solidFill>
                  <a:srgbClr val="CC0099"/>
                </a:solidFill>
              </a:rPr>
              <a:t>	unpolluted location. </a:t>
            </a:r>
          </a:p>
          <a:p>
            <a:pPr marL="0" indent="0" algn="just">
              <a:lnSpc>
                <a:spcPct val="90000"/>
              </a:lnSpc>
              <a:buFontTx/>
              <a:buNone/>
              <a:tabLst>
                <a:tab pos="568325" algn="l"/>
                <a:tab pos="2187575" algn="l"/>
                <a:tab pos="2946400" algn="l"/>
                <a:tab pos="3721100" algn="l"/>
                <a:tab pos="4479925" algn="l"/>
                <a:tab pos="5238750" algn="l"/>
                <a:tab pos="5908675" algn="l"/>
                <a:tab pos="6578600" algn="l"/>
              </a:tabLst>
            </a:pPr>
            <a:r>
              <a:rPr lang="en-GB" altLang="en-US" sz="2800">
                <a:solidFill>
                  <a:srgbClr val="CC0099"/>
                </a:solidFill>
              </a:rPr>
              <a:t>H</a:t>
            </a:r>
            <a:r>
              <a:rPr lang="en-GB" altLang="en-US" sz="2800" baseline="-25000">
                <a:solidFill>
                  <a:srgbClr val="CC0099"/>
                </a:solidFill>
              </a:rPr>
              <a:t>1	</a:t>
            </a:r>
            <a:r>
              <a:rPr lang="en-GB" altLang="en-US" sz="2800">
                <a:solidFill>
                  <a:srgbClr val="CC0099"/>
                </a:solidFill>
              </a:rPr>
              <a:t>Mean area at polluted </a:t>
            </a:r>
            <a:r>
              <a:rPr lang="en-GB" altLang="en-US" sz="2800">
                <a:solidFill>
                  <a:srgbClr val="CC0099"/>
                </a:solidFill>
                <a:sym typeface="Symbol" pitchFamily="18" charset="2"/>
              </a:rPr>
              <a:t></a:t>
            </a:r>
            <a:r>
              <a:rPr lang="en-GB" altLang="en-US" sz="2800">
                <a:solidFill>
                  <a:srgbClr val="CC0099"/>
                </a:solidFill>
              </a:rPr>
              <a:t> location mean area at 	unpolluted location</a:t>
            </a:r>
          </a:p>
          <a:p>
            <a:pPr marL="0" indent="0" algn="just">
              <a:lnSpc>
                <a:spcPct val="90000"/>
              </a:lnSpc>
              <a:buFontTx/>
              <a:buNone/>
              <a:tabLst>
                <a:tab pos="568325" algn="l"/>
                <a:tab pos="2187575" algn="l"/>
                <a:tab pos="2946400" algn="l"/>
                <a:tab pos="3721100" algn="l"/>
                <a:tab pos="4479925" algn="l"/>
                <a:tab pos="5238750" algn="l"/>
                <a:tab pos="5908675" algn="l"/>
                <a:tab pos="6578600" algn="l"/>
              </a:tabLst>
            </a:pPr>
            <a:endParaRPr lang="en-GB" altLang="en-US" sz="2800"/>
          </a:p>
        </p:txBody>
      </p:sp>
      <p:sp>
        <p:nvSpPr>
          <p:cNvPr id="134148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414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4150" name="AutoShape 6">
            <a:hlinkClick r:id="rId3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4151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414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4147" grpId="0" build="p" autoUpdateAnimBg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4925"/>
            <a:ext cx="7772400" cy="1143000"/>
          </a:xfrm>
        </p:spPr>
        <p:txBody>
          <a:bodyPr/>
          <a:lstStyle/>
          <a:p>
            <a:r>
              <a:rPr lang="en-GB" altLang="en-US"/>
              <a:t>Means &amp; Standard Deviation</a:t>
            </a:r>
          </a:p>
        </p:txBody>
      </p:sp>
      <p:sp>
        <p:nvSpPr>
          <p:cNvPr id="13926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9270" name="AutoShape 6">
            <a:hlinkClick r:id="rId4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39271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pSp>
        <p:nvGrpSpPr>
          <p:cNvPr id="139281" name="Group 17"/>
          <p:cNvGrpSpPr>
            <a:grpSpLocks/>
          </p:cNvGrpSpPr>
          <p:nvPr/>
        </p:nvGrpSpPr>
        <p:grpSpPr bwMode="auto">
          <a:xfrm>
            <a:off x="228600" y="1143000"/>
            <a:ext cx="8763000" cy="2209800"/>
            <a:chOff x="240" y="2352"/>
            <a:chExt cx="5520" cy="1392"/>
          </a:xfrm>
        </p:grpSpPr>
        <p:graphicFrame>
          <p:nvGraphicFramePr>
            <p:cNvPr id="139277" name="Object 13"/>
            <p:cNvGraphicFramePr>
              <a:graphicFrameLocks noChangeAspect="1"/>
            </p:cNvGraphicFramePr>
            <p:nvPr/>
          </p:nvGraphicFramePr>
          <p:xfrm>
            <a:off x="694" y="2640"/>
            <a:ext cx="305" cy="3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06" name="Equation" r:id="rId6" imgW="164880" imgH="215640" progId="Equation.DSMT4">
                    <p:embed/>
                  </p:oleObj>
                </mc:Choice>
                <mc:Fallback>
                  <p:oleObj name="Equation" r:id="rId6" imgW="164880" imgH="215640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7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694" y="2640"/>
                          <a:ext cx="305" cy="3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39280" name="Rectangle 16"/>
            <p:cNvSpPr>
              <a:spLocks noChangeArrowheads="1"/>
            </p:cNvSpPr>
            <p:nvPr/>
          </p:nvSpPr>
          <p:spPr bwMode="auto">
            <a:xfrm>
              <a:off x="240" y="2352"/>
              <a:ext cx="5520" cy="13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defTabSz="952500"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68350" indent="-285750" defTabSz="952500"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87450" indent="-228600" defTabSz="952500"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6550" indent="-228600" defTabSz="952500"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952500"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952500" fontAlgn="base">
                <a:spcBef>
                  <a:spcPct val="0"/>
                </a:spcBef>
                <a:spcAft>
                  <a:spcPct val="0"/>
                </a:spcAft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952500" fontAlgn="base">
                <a:spcBef>
                  <a:spcPct val="0"/>
                </a:spcBef>
                <a:spcAft>
                  <a:spcPct val="0"/>
                </a:spcAft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952500" fontAlgn="base">
                <a:spcBef>
                  <a:spcPct val="0"/>
                </a:spcBef>
                <a:spcAft>
                  <a:spcPct val="0"/>
                </a:spcAft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952500" fontAlgn="base">
                <a:spcBef>
                  <a:spcPct val="0"/>
                </a:spcBef>
                <a:spcAft>
                  <a:spcPct val="0"/>
                </a:spcAft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2800" b="0">
                  <a:latin typeface="Arial" pitchFamily="34" charset="0"/>
                </a:rPr>
                <a:t>Polluted sample (sample 1):</a:t>
              </a:r>
              <a:r>
                <a:rPr lang="en-GB" altLang="en-US" b="0">
                  <a:latin typeface="Arial" pitchFamily="34" charset="0"/>
                </a:rPr>
                <a:t> 	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GB" altLang="en-US" sz="2800" b="0">
                  <a:latin typeface="Arial" pitchFamily="34" charset="0"/>
                </a:rPr>
                <a:t>	     = (</a:t>
              </a:r>
              <a:r>
                <a:rPr lang="en-GB" altLang="en-US" b="0">
                  <a:latin typeface="Arial" pitchFamily="34" charset="0"/>
                </a:rPr>
                <a:t>300 + 400 + 400 + 330 + 370) </a:t>
              </a:r>
              <a:r>
                <a:rPr lang="en-GB" altLang="en-US" b="0">
                  <a:latin typeface="Arial" pitchFamily="34" charset="0"/>
                  <a:sym typeface="Symbol" pitchFamily="18" charset="2"/>
                </a:rPr>
                <a:t> </a:t>
              </a:r>
              <a:r>
                <a:rPr lang="en-GB" altLang="en-US" b="0">
                  <a:latin typeface="Arial" pitchFamily="34" charset="0"/>
                </a:rPr>
                <a:t>5</a:t>
              </a:r>
              <a:r>
                <a:rPr lang="en-GB" altLang="en-US" sz="2800" b="0">
                  <a:latin typeface="Arial" pitchFamily="34" charset="0"/>
                </a:rPr>
                <a:t> = </a:t>
              </a:r>
              <a:r>
                <a:rPr lang="en-GB" altLang="en-US" sz="2800" b="0">
                  <a:solidFill>
                    <a:srgbClr val="CC0099"/>
                  </a:solidFill>
                  <a:latin typeface="Arial" pitchFamily="34" charset="0"/>
                </a:rPr>
                <a:t>360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GB" altLang="en-US" sz="2800" b="0">
                  <a:solidFill>
                    <a:srgbClr val="CC0099"/>
                  </a:solidFill>
                  <a:latin typeface="Arial" pitchFamily="34" charset="0"/>
                </a:rPr>
                <a:t>	</a:t>
              </a:r>
              <a:r>
                <a:rPr lang="en-GB" altLang="en-US" sz="2800" b="0">
                  <a:latin typeface="Symbol" pitchFamily="18" charset="2"/>
                </a:rPr>
                <a:t>S</a:t>
              </a:r>
              <a:r>
                <a:rPr lang="en-GB" altLang="en-US" sz="2800" b="0">
                  <a:latin typeface="Arial" pitchFamily="34" charset="0"/>
                </a:rPr>
                <a:t>x</a:t>
              </a:r>
              <a:r>
                <a:rPr lang="en-GB" altLang="en-US" sz="2800" b="0" baseline="-25000">
                  <a:latin typeface="Arial" pitchFamily="34" charset="0"/>
                </a:rPr>
                <a:t>1</a:t>
              </a:r>
              <a:r>
                <a:rPr lang="en-GB" altLang="en-US" sz="2800" b="0" baseline="30000">
                  <a:latin typeface="Arial" pitchFamily="34" charset="0"/>
                </a:rPr>
                <a:t>2</a:t>
              </a:r>
              <a:r>
                <a:rPr lang="en-GB" altLang="en-US" sz="2800" b="0">
                  <a:latin typeface="Arial" pitchFamily="34" charset="0"/>
                </a:rPr>
                <a:t> = </a:t>
              </a:r>
              <a:r>
                <a:rPr lang="en-GB" altLang="en-US" b="0">
                  <a:latin typeface="Arial" pitchFamily="34" charset="0"/>
                </a:rPr>
                <a:t>300</a:t>
              </a:r>
              <a:r>
                <a:rPr lang="en-GB" altLang="en-US" b="0" baseline="30000">
                  <a:latin typeface="Arial" pitchFamily="34" charset="0"/>
                </a:rPr>
                <a:t>2</a:t>
              </a:r>
              <a:r>
                <a:rPr lang="en-GB" altLang="en-US" b="0">
                  <a:latin typeface="Arial" pitchFamily="34" charset="0"/>
                </a:rPr>
                <a:t> + 400</a:t>
              </a:r>
              <a:r>
                <a:rPr lang="en-GB" altLang="en-US" b="0" baseline="30000">
                  <a:latin typeface="Arial" pitchFamily="34" charset="0"/>
                </a:rPr>
                <a:t>2</a:t>
              </a:r>
              <a:r>
                <a:rPr lang="en-GB" altLang="en-US" b="0">
                  <a:latin typeface="Arial" pitchFamily="34" charset="0"/>
                </a:rPr>
                <a:t> + 400</a:t>
              </a:r>
              <a:r>
                <a:rPr lang="en-GB" altLang="en-US" b="0" baseline="30000">
                  <a:latin typeface="Arial" pitchFamily="34" charset="0"/>
                </a:rPr>
                <a:t>2</a:t>
              </a:r>
              <a:r>
                <a:rPr lang="en-GB" altLang="en-US" b="0">
                  <a:latin typeface="Arial" pitchFamily="34" charset="0"/>
                </a:rPr>
                <a:t> + 330</a:t>
              </a:r>
              <a:r>
                <a:rPr lang="en-GB" altLang="en-US" b="0" baseline="30000">
                  <a:latin typeface="Arial" pitchFamily="34" charset="0"/>
                </a:rPr>
                <a:t>2</a:t>
              </a:r>
              <a:r>
                <a:rPr lang="en-GB" altLang="en-US" b="0">
                  <a:latin typeface="Arial" pitchFamily="34" charset="0"/>
                </a:rPr>
                <a:t> + 370</a:t>
              </a:r>
              <a:r>
                <a:rPr lang="en-GB" altLang="en-US" b="0" baseline="30000">
                  <a:latin typeface="Arial" pitchFamily="34" charset="0"/>
                </a:rPr>
                <a:t>2</a:t>
              </a:r>
              <a:r>
                <a:rPr lang="en-GB" altLang="en-US" sz="2800" b="0">
                  <a:latin typeface="Arial" pitchFamily="34" charset="0"/>
                </a:rPr>
                <a:t> = </a:t>
              </a:r>
              <a:r>
                <a:rPr lang="en-GB" altLang="en-US" sz="2800" b="0">
                  <a:solidFill>
                    <a:srgbClr val="CC0099"/>
                  </a:solidFill>
                  <a:latin typeface="Arial" pitchFamily="34" charset="0"/>
                </a:rPr>
                <a:t>655800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GB" altLang="en-US" sz="2800" b="0">
                  <a:solidFill>
                    <a:srgbClr val="CC0099"/>
                  </a:solidFill>
                  <a:latin typeface="Arial" pitchFamily="34" charset="0"/>
                </a:rPr>
                <a:t>	  </a:t>
              </a:r>
              <a:r>
                <a:rPr lang="en-GB" altLang="en-US" sz="2800" b="0">
                  <a:latin typeface="Arial" pitchFamily="34" charset="0"/>
                </a:rPr>
                <a:t>n</a:t>
              </a:r>
              <a:r>
                <a:rPr lang="en-GB" altLang="en-US" sz="2800" b="0" baseline="-25000">
                  <a:latin typeface="Arial" pitchFamily="34" charset="0"/>
                </a:rPr>
                <a:t>1</a:t>
              </a:r>
              <a:r>
                <a:rPr lang="en-GB" altLang="en-US" sz="2800" b="0">
                  <a:solidFill>
                    <a:srgbClr val="CC0099"/>
                  </a:solidFill>
                  <a:latin typeface="Arial" pitchFamily="34" charset="0"/>
                </a:rPr>
                <a:t> </a:t>
              </a:r>
              <a:r>
                <a:rPr lang="en-GB" altLang="en-US" sz="2800" b="0">
                  <a:latin typeface="Arial" pitchFamily="34" charset="0"/>
                </a:rPr>
                <a:t>= </a:t>
              </a:r>
              <a:r>
                <a:rPr lang="en-GB" altLang="en-US" sz="2800" b="0">
                  <a:solidFill>
                    <a:srgbClr val="CC0099"/>
                  </a:solidFill>
                  <a:latin typeface="Arial" pitchFamily="34" charset="0"/>
                </a:rPr>
                <a:t>5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endParaRPr lang="en-GB" altLang="en-US" sz="2800" b="0">
                <a:latin typeface="Arial" pitchFamily="34" charset="0"/>
              </a:endParaRP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GB" altLang="en-US" b="0">
                  <a:latin typeface="Arial" pitchFamily="34" charset="0"/>
                </a:rPr>
                <a:t>	 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endParaRPr lang="en-GB" altLang="en-US" sz="3200" b="0">
                <a:latin typeface="Arial" pitchFamily="34" charset="0"/>
              </a:endParaRP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endParaRPr lang="en-GB" altLang="en-US" sz="2800" b="0">
                <a:solidFill>
                  <a:srgbClr val="6666FF"/>
                </a:solidFill>
                <a:latin typeface="Arial" pitchFamily="34" charset="0"/>
              </a:endParaRP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endParaRPr lang="en-GB" altLang="en-US" sz="2800" b="0">
                <a:solidFill>
                  <a:srgbClr val="6666FF"/>
                </a:solidFill>
                <a:latin typeface="Arial" pitchFamily="34" charset="0"/>
              </a:endParaRP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endParaRPr lang="en-GB" altLang="en-US" sz="2800" b="0">
                <a:solidFill>
                  <a:srgbClr val="9933FF"/>
                </a:solidFill>
                <a:latin typeface="Arial" pitchFamily="34" charset="0"/>
              </a:endParaRPr>
            </a:p>
          </p:txBody>
        </p:sp>
      </p:grpSp>
      <p:grpSp>
        <p:nvGrpSpPr>
          <p:cNvPr id="139288" name="Group 24"/>
          <p:cNvGrpSpPr>
            <a:grpSpLocks/>
          </p:cNvGrpSpPr>
          <p:nvPr/>
        </p:nvGrpSpPr>
        <p:grpSpPr bwMode="auto">
          <a:xfrm>
            <a:off x="209550" y="3200400"/>
            <a:ext cx="9144000" cy="1295400"/>
            <a:chOff x="132" y="2016"/>
            <a:chExt cx="5760" cy="816"/>
          </a:xfrm>
        </p:grpSpPr>
        <p:sp>
          <p:nvSpPr>
            <p:cNvPr id="139284" name="Rectangle 20"/>
            <p:cNvSpPr>
              <a:spLocks noChangeArrowheads="1"/>
            </p:cNvSpPr>
            <p:nvPr/>
          </p:nvSpPr>
          <p:spPr bwMode="auto">
            <a:xfrm>
              <a:off x="132" y="2016"/>
              <a:ext cx="5760" cy="81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>
              <a:lvl1pPr defTabSz="952500"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68350" indent="-285750" defTabSz="952500"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87450" indent="-228600" defTabSz="952500"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6550" indent="-228600" defTabSz="952500"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defTabSz="952500"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defTabSz="952500" fontAlgn="base">
                <a:spcBef>
                  <a:spcPct val="0"/>
                </a:spcBef>
                <a:spcAft>
                  <a:spcPct val="0"/>
                </a:spcAft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defTabSz="952500" fontAlgn="base">
                <a:spcBef>
                  <a:spcPct val="0"/>
                </a:spcBef>
                <a:spcAft>
                  <a:spcPct val="0"/>
                </a:spcAft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defTabSz="952500" fontAlgn="base">
                <a:spcBef>
                  <a:spcPct val="0"/>
                </a:spcBef>
                <a:spcAft>
                  <a:spcPct val="0"/>
                </a:spcAft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defTabSz="952500" fontAlgn="base">
                <a:spcBef>
                  <a:spcPct val="0"/>
                </a:spcBef>
                <a:spcAft>
                  <a:spcPct val="0"/>
                </a:spcAft>
                <a:tabLst>
                  <a:tab pos="571500" algn="l"/>
                  <a:tab pos="952500" algn="l"/>
                  <a:tab pos="1244600" algn="l"/>
                  <a:tab pos="1524000" algn="l"/>
                  <a:tab pos="1816100" algn="l"/>
                  <a:tab pos="2095500" algn="l"/>
                  <a:tab pos="2387600" algn="l"/>
                  <a:tab pos="2667000" algn="l"/>
                  <a:tab pos="2959100" algn="l"/>
                  <a:tab pos="3238500" algn="l"/>
                  <a:tab pos="3530600" algn="l"/>
                  <a:tab pos="3810000" algn="l"/>
                  <a:tab pos="4102100" algn="l"/>
                  <a:tab pos="4381500" algn="l"/>
                  <a:tab pos="4673600" algn="l"/>
                  <a:tab pos="4953000" algn="l"/>
                  <a:tab pos="5245100" algn="l"/>
                  <a:tab pos="5524500" algn="l"/>
                  <a:tab pos="5816600" algn="l"/>
                </a:tabLs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>
                <a:lnSpc>
                  <a:spcPct val="90000"/>
                </a:lnSpc>
                <a:spcBef>
                  <a:spcPct val="20000"/>
                </a:spcBef>
                <a:spcAft>
                  <a:spcPct val="20000"/>
                </a:spcAft>
              </a:pPr>
              <a:r>
                <a:rPr lang="en-GB" altLang="en-US" sz="2800" b="0">
                  <a:latin typeface="Arial" pitchFamily="34" charset="0"/>
                </a:rPr>
                <a:t>Similarly, for unpolluted sample (sample 2):</a:t>
              </a:r>
              <a:r>
                <a:rPr lang="en-GB" altLang="en-US" b="0">
                  <a:latin typeface="Arial" pitchFamily="34" charset="0"/>
                </a:rPr>
                <a:t> 	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GB" altLang="en-US" sz="2800" b="0">
                  <a:latin typeface="Arial" pitchFamily="34" charset="0"/>
                </a:rPr>
                <a:t>	     = </a:t>
              </a:r>
              <a:r>
                <a:rPr lang="en-GB" altLang="en-US" sz="2800" b="0">
                  <a:solidFill>
                    <a:srgbClr val="CC0099"/>
                  </a:solidFill>
                  <a:latin typeface="Arial" pitchFamily="34" charset="0"/>
                </a:rPr>
                <a:t>507.14		</a:t>
              </a:r>
              <a:r>
                <a:rPr lang="en-GB" altLang="en-US" sz="2800" b="0">
                  <a:latin typeface="Symbol" pitchFamily="18" charset="2"/>
                </a:rPr>
                <a:t>S</a:t>
              </a:r>
              <a:r>
                <a:rPr lang="en-GB" altLang="en-US" sz="2800" b="0">
                  <a:latin typeface="Arial" pitchFamily="34" charset="0"/>
                </a:rPr>
                <a:t>x</a:t>
              </a:r>
              <a:r>
                <a:rPr lang="en-GB" altLang="en-US" sz="2800" b="0" baseline="-25000">
                  <a:latin typeface="Arial" pitchFamily="34" charset="0"/>
                </a:rPr>
                <a:t>2</a:t>
              </a:r>
              <a:r>
                <a:rPr lang="en-GB" altLang="en-US" sz="2800" b="0" baseline="30000">
                  <a:latin typeface="Arial" pitchFamily="34" charset="0"/>
                </a:rPr>
                <a:t>2</a:t>
              </a:r>
              <a:r>
                <a:rPr lang="en-GB" altLang="en-US" sz="2800" b="0">
                  <a:latin typeface="Arial" pitchFamily="34" charset="0"/>
                </a:rPr>
                <a:t> = </a:t>
              </a:r>
              <a:r>
                <a:rPr lang="en-GB" altLang="en-US" sz="2800" b="0">
                  <a:solidFill>
                    <a:srgbClr val="CC0099"/>
                  </a:solidFill>
                  <a:latin typeface="Arial" pitchFamily="34" charset="0"/>
                </a:rPr>
                <a:t>2119300  </a:t>
              </a:r>
              <a:r>
                <a:rPr lang="en-GB" altLang="en-US" sz="2800" b="0">
                  <a:latin typeface="Arial" pitchFamily="34" charset="0"/>
                </a:rPr>
                <a:t>n</a:t>
              </a:r>
              <a:r>
                <a:rPr lang="en-GB" altLang="en-US" sz="2800" b="0" baseline="-25000">
                  <a:latin typeface="Arial" pitchFamily="34" charset="0"/>
                </a:rPr>
                <a:t>2</a:t>
              </a:r>
              <a:r>
                <a:rPr lang="en-GB" altLang="en-US" sz="2800" b="0">
                  <a:latin typeface="Arial" pitchFamily="34" charset="0"/>
                </a:rPr>
                <a:t>= </a:t>
              </a:r>
              <a:r>
                <a:rPr lang="en-GB" altLang="en-US" sz="2800" b="0">
                  <a:solidFill>
                    <a:srgbClr val="CC0099"/>
                  </a:solidFill>
                  <a:latin typeface="Arial" pitchFamily="34" charset="0"/>
                </a:rPr>
                <a:t>7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endParaRPr lang="en-GB" altLang="en-US" sz="2800" b="0">
                <a:latin typeface="Arial" pitchFamily="34" charset="0"/>
              </a:endParaRP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r>
                <a:rPr lang="en-GB" altLang="en-US" b="0">
                  <a:latin typeface="Arial" pitchFamily="34" charset="0"/>
                </a:rPr>
                <a:t>	 </a:t>
              </a: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endParaRPr lang="en-GB" altLang="en-US" sz="3200" b="0">
                <a:latin typeface="Arial" pitchFamily="34" charset="0"/>
              </a:endParaRP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endParaRPr lang="en-GB" altLang="en-US" sz="2800" b="0">
                <a:solidFill>
                  <a:srgbClr val="6666FF"/>
                </a:solidFill>
                <a:latin typeface="Arial" pitchFamily="34" charset="0"/>
              </a:endParaRP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endParaRPr lang="en-GB" altLang="en-US" sz="2800" b="0">
                <a:solidFill>
                  <a:srgbClr val="6666FF"/>
                </a:solidFill>
                <a:latin typeface="Arial" pitchFamily="34" charset="0"/>
              </a:endParaRPr>
            </a:p>
            <a:p>
              <a:pPr>
                <a:lnSpc>
                  <a:spcPct val="90000"/>
                </a:lnSpc>
                <a:spcBef>
                  <a:spcPct val="20000"/>
                </a:spcBef>
              </a:pPr>
              <a:endParaRPr lang="en-GB" altLang="en-US" sz="2800" b="0">
                <a:solidFill>
                  <a:srgbClr val="9933FF"/>
                </a:solidFill>
                <a:latin typeface="Arial" pitchFamily="34" charset="0"/>
              </a:endParaRPr>
            </a:p>
          </p:txBody>
        </p:sp>
        <p:graphicFrame>
          <p:nvGraphicFramePr>
            <p:cNvPr id="139283" name="Object 19"/>
            <p:cNvGraphicFramePr>
              <a:graphicFrameLocks noChangeAspect="1"/>
            </p:cNvGraphicFramePr>
            <p:nvPr/>
          </p:nvGraphicFramePr>
          <p:xfrm>
            <a:off x="576" y="2297"/>
            <a:ext cx="352" cy="39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3607" name="Equation" r:id="rId8" imgW="190440" imgH="215640" progId="Equation.DSMT4">
                    <p:embed/>
                  </p:oleObj>
                </mc:Choice>
                <mc:Fallback>
                  <p:oleObj name="Equation" r:id="rId8" imgW="190440" imgH="215640" progId="Equation.DSMT4">
                    <p:embed/>
                    <p:pic>
                      <p:nvPicPr>
                        <p:cNvPr id="0" name="Object 1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576" y="2297"/>
                          <a:ext cx="352" cy="398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aphicFrame>
        <p:nvGraphicFramePr>
          <p:cNvPr id="139289" name="Object 25"/>
          <p:cNvGraphicFramePr>
            <a:graphicFrameLocks noChangeAspect="1"/>
          </p:cNvGraphicFramePr>
          <p:nvPr/>
        </p:nvGraphicFramePr>
        <p:xfrm>
          <a:off x="533400" y="4724400"/>
          <a:ext cx="8153400" cy="11001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08" name="Equation" r:id="rId10" imgW="3962160" imgH="533160" progId="Equation.DSMT4">
                  <p:embed/>
                </p:oleObj>
              </mc:Choice>
              <mc:Fallback>
                <p:oleObj name="Equation" r:id="rId10" imgW="3962160" imgH="533160" progId="Equation.DSMT4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4724400"/>
                        <a:ext cx="8153400" cy="11001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9268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2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GB" altLang="en-US"/>
              <a:t>The test</a:t>
            </a:r>
          </a:p>
        </p:txBody>
      </p:sp>
      <p:sp>
        <p:nvSpPr>
          <p:cNvPr id="1413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2952750"/>
            <a:ext cx="8686800" cy="1066800"/>
          </a:xfrm>
        </p:spPr>
        <p:txBody>
          <a:bodyPr/>
          <a:lstStyle/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 sz="2800"/>
              <a:t>Degrees of freedom = 7 + 5 </a:t>
            </a:r>
            <a:r>
              <a:rPr lang="en-GB" altLang="en-US" sz="2800">
                <a:latin typeface="Symbol" pitchFamily="18" charset="2"/>
              </a:rPr>
              <a:t>-</a:t>
            </a:r>
            <a:r>
              <a:rPr lang="en-GB" altLang="en-US" sz="2800"/>
              <a:t> 2 = </a:t>
            </a:r>
            <a:r>
              <a:rPr lang="en-GB" altLang="en-US" sz="2800">
                <a:solidFill>
                  <a:srgbClr val="CC0099"/>
                </a:solidFill>
              </a:rPr>
              <a:t>10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GB" altLang="en-US" sz="2800"/>
          </a:p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 sz="2800"/>
              <a:t>We are doing a </a:t>
            </a:r>
            <a:r>
              <a:rPr lang="en-GB" altLang="en-US" sz="2800">
                <a:solidFill>
                  <a:srgbClr val="CC0099"/>
                </a:solidFill>
              </a:rPr>
              <a:t>2-tailed</a:t>
            </a:r>
            <a:r>
              <a:rPr lang="en-GB" altLang="en-US" sz="2800"/>
              <a:t> test</a:t>
            </a:r>
            <a:endParaRPr lang="en-GB" altLang="en-US" sz="2800" baseline="-25000">
              <a:solidFill>
                <a:srgbClr val="CC0099"/>
              </a:solidFill>
            </a:endParaRPr>
          </a:p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GB" altLang="en-US" sz="2400"/>
          </a:p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 sz="2800"/>
              <a:t>Tables value (5%) = </a:t>
            </a:r>
            <a:r>
              <a:rPr lang="en-GB" altLang="en-US" sz="2800">
                <a:solidFill>
                  <a:srgbClr val="CC0099"/>
                </a:solidFill>
              </a:rPr>
              <a:t>2.228</a:t>
            </a:r>
            <a:endParaRPr lang="en-GB" altLang="en-US" sz="700">
              <a:solidFill>
                <a:srgbClr val="CC0099"/>
              </a:solidFill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endParaRPr lang="en-GB" altLang="en-US" sz="1400">
              <a:solidFill>
                <a:srgbClr val="FF3399"/>
              </a:solidFill>
            </a:endParaRP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 sz="2500"/>
              <a:t>Since our value is </a:t>
            </a:r>
            <a:r>
              <a:rPr lang="en-GB" altLang="en-US" sz="2500">
                <a:solidFill>
                  <a:srgbClr val="CC0099"/>
                </a:solidFill>
              </a:rPr>
              <a:t>smaller</a:t>
            </a:r>
            <a:r>
              <a:rPr lang="en-GB" altLang="en-US" sz="2500"/>
              <a:t> than the tables value, we </a:t>
            </a:r>
            <a:r>
              <a:rPr lang="en-GB" altLang="en-US" sz="2500">
                <a:solidFill>
                  <a:srgbClr val="CC0099"/>
                </a:solidFill>
              </a:rPr>
              <a:t>accept</a:t>
            </a:r>
            <a:r>
              <a:rPr lang="en-GB" altLang="en-US" sz="2500"/>
              <a:t> H</a:t>
            </a:r>
            <a:r>
              <a:rPr lang="en-GB" altLang="en-US" sz="2500" baseline="-25000"/>
              <a:t>0</a:t>
            </a:r>
            <a:r>
              <a:rPr lang="en-GB" altLang="en-US" sz="2500"/>
              <a:t> – there’s </a:t>
            </a:r>
            <a:r>
              <a:rPr lang="en-GB" altLang="en-US" sz="2500">
                <a:solidFill>
                  <a:srgbClr val="CC0099"/>
                </a:solidFill>
              </a:rPr>
              <a:t>no significant difference</a:t>
            </a:r>
            <a:r>
              <a:rPr lang="en-GB" altLang="en-US" sz="2500"/>
              <a:t> in lichen area content</a:t>
            </a:r>
            <a:endParaRPr lang="en-GB" altLang="en-US" sz="2500" baseline="-25000">
              <a:solidFill>
                <a:srgbClr val="FF3399"/>
              </a:solidFill>
            </a:endParaRPr>
          </a:p>
        </p:txBody>
      </p:sp>
      <p:sp>
        <p:nvSpPr>
          <p:cNvPr id="141316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1318" name="AutoShape 6">
            <a:hlinkClick r:id="rId4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1319" name="AutoShape 7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41322" name="Object 10"/>
          <p:cNvGraphicFramePr>
            <a:graphicFrameLocks noChangeAspect="1"/>
          </p:cNvGraphicFramePr>
          <p:nvPr/>
        </p:nvGraphicFramePr>
        <p:xfrm>
          <a:off x="609600" y="1225550"/>
          <a:ext cx="6276975" cy="16700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4626" name="Equation" r:id="rId6" imgW="2717640" imgH="723600" progId="Equation.DSMT4">
                  <p:embed/>
                </p:oleObj>
              </mc:Choice>
              <mc:Fallback>
                <p:oleObj name="Equation" r:id="rId6" imgW="2717640" imgH="72360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225550"/>
                        <a:ext cx="6276975" cy="16700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131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1315" grpId="0" build="p" autoUpdateAnimBg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GB" altLang="en-US"/>
              <a:t>What does it do?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28600" y="1295400"/>
            <a:ext cx="86868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/>
              <a:t>Tests for a difference in </a:t>
            </a:r>
            <a:r>
              <a:rPr lang="en-GB" altLang="en-US">
                <a:solidFill>
                  <a:srgbClr val="CC0099"/>
                </a:solidFill>
              </a:rPr>
              <a:t>means</a:t>
            </a:r>
            <a:endParaRPr lang="en-GB" altLang="en-US">
              <a:solidFill>
                <a:srgbClr val="6666FF"/>
              </a:solidFill>
            </a:endParaRPr>
          </a:p>
          <a:p>
            <a:pPr>
              <a:lnSpc>
                <a:spcPct val="90000"/>
              </a:lnSpc>
            </a:pPr>
            <a:endParaRPr lang="en-GB" altLang="en-US"/>
          </a:p>
          <a:p>
            <a:pPr>
              <a:lnSpc>
                <a:spcPct val="90000"/>
              </a:lnSpc>
            </a:pPr>
            <a:r>
              <a:rPr lang="en-GB" altLang="en-US"/>
              <a:t>Compares two cases 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lang="en-GB" altLang="en-US"/>
              <a:t>	</a:t>
            </a:r>
            <a:r>
              <a:rPr lang="en-GB" altLang="en-US">
                <a:solidFill>
                  <a:srgbClr val="6666FF"/>
                </a:solidFill>
              </a:rPr>
              <a:t>(eg areas of lichen found in two locations)</a:t>
            </a:r>
          </a:p>
          <a:p>
            <a:pPr>
              <a:lnSpc>
                <a:spcPct val="90000"/>
              </a:lnSpc>
              <a:spcBef>
                <a:spcPct val="0"/>
              </a:spcBef>
              <a:buFontTx/>
              <a:buNone/>
            </a:pPr>
            <a:endParaRPr lang="en-GB" altLang="en-US" i="1">
              <a:solidFill>
                <a:srgbClr val="009900"/>
              </a:solidFill>
            </a:endParaRPr>
          </a:p>
          <a:p>
            <a:pPr>
              <a:lnSpc>
                <a:spcPct val="90000"/>
              </a:lnSpc>
            </a:pPr>
            <a:r>
              <a:rPr lang="en-GB" altLang="en-US"/>
              <a:t>Your two samples do </a:t>
            </a:r>
            <a:r>
              <a:rPr lang="en-GB" altLang="en-US">
                <a:solidFill>
                  <a:srgbClr val="CC0099"/>
                </a:solidFill>
              </a:rPr>
              <a:t>not </a:t>
            </a:r>
            <a:r>
              <a:rPr lang="en-GB" altLang="en-US"/>
              <a:t>have to be the same size</a:t>
            </a:r>
          </a:p>
          <a:p>
            <a:pPr>
              <a:lnSpc>
                <a:spcPct val="90000"/>
              </a:lnSpc>
            </a:pPr>
            <a:endParaRPr lang="en-GB" altLang="en-US" sz="3100"/>
          </a:p>
          <a:p>
            <a:pPr>
              <a:lnSpc>
                <a:spcPct val="90000"/>
              </a:lnSpc>
              <a:buFontTx/>
              <a:buNone/>
            </a:pPr>
            <a:endParaRPr lang="en-GB" altLang="en-US" sz="2200"/>
          </a:p>
          <a:p>
            <a:pPr>
              <a:lnSpc>
                <a:spcPct val="90000"/>
              </a:lnSpc>
              <a:buFontTx/>
              <a:buNone/>
            </a:pPr>
            <a:r>
              <a:rPr lang="en-GB" altLang="en-US" sz="2800">
                <a:solidFill>
                  <a:srgbClr val="6666FF"/>
                </a:solidFill>
              </a:rPr>
              <a:t>	</a:t>
            </a:r>
          </a:p>
          <a:p>
            <a:pPr>
              <a:lnSpc>
                <a:spcPct val="90000"/>
              </a:lnSpc>
            </a:pPr>
            <a:endParaRPr lang="en-GB" altLang="en-US" sz="2400" i="1">
              <a:solidFill>
                <a:srgbClr val="0099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400" i="1">
              <a:solidFill>
                <a:srgbClr val="009900"/>
              </a:solidFill>
            </a:endParaRPr>
          </a:p>
          <a:p>
            <a:pPr>
              <a:lnSpc>
                <a:spcPct val="90000"/>
              </a:lnSpc>
              <a:buFontTx/>
              <a:buNone/>
            </a:pPr>
            <a:endParaRPr lang="en-GB" altLang="en-US" sz="2400" i="1">
              <a:solidFill>
                <a:srgbClr val="009900"/>
              </a:solidFill>
            </a:endParaRPr>
          </a:p>
        </p:txBody>
      </p:sp>
      <p:sp>
        <p:nvSpPr>
          <p:cNvPr id="89092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9093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89094" name="AutoShape 6">
            <a:hlinkClick r:id="rId3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90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9091" grpId="0" build="p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9" name="Text Box 11"/>
          <p:cNvSpPr txBox="1">
            <a:spLocks noChangeArrowheads="1"/>
          </p:cNvSpPr>
          <p:nvPr/>
        </p:nvSpPr>
        <p:spPr bwMode="auto">
          <a:xfrm>
            <a:off x="457200" y="5216525"/>
            <a:ext cx="9067800" cy="1341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GB" altLang="en-US" sz="2300" b="0" i="1">
                <a:latin typeface="Arial" pitchFamily="34" charset="0"/>
              </a:rPr>
              <a:t>If your data are not normal, use Mann-Whitney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</a:pPr>
            <a:r>
              <a:rPr lang="en-GB" altLang="en-US" sz="2300" b="0" i="1">
                <a:latin typeface="Arial" pitchFamily="34" charset="0"/>
              </a:rPr>
              <a:t>If your data are also </a:t>
            </a:r>
            <a:r>
              <a:rPr lang="en-GB" altLang="en-US" sz="2300" i="1">
                <a:latin typeface="Arial" pitchFamily="34" charset="0"/>
              </a:rPr>
              <a:t>paired, </a:t>
            </a:r>
            <a:r>
              <a:rPr lang="en-GB" altLang="en-US" sz="2300" b="0" i="1">
                <a:latin typeface="Arial" pitchFamily="34" charset="0"/>
              </a:rPr>
              <a:t>use paired t-test</a:t>
            </a:r>
          </a:p>
          <a:p>
            <a:pPr>
              <a:spcBef>
                <a:spcPct val="50000"/>
              </a:spcBef>
            </a:pPr>
            <a:endParaRPr lang="en-GB" altLang="en-US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752600"/>
            <a:ext cx="8382000" cy="30480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  <a:tabLst>
                <a:tab pos="384175" algn="l"/>
              </a:tabLst>
            </a:pPr>
            <a:r>
              <a:rPr lang="en-GB" altLang="en-US" sz="2800"/>
              <a:t>	</a:t>
            </a:r>
          </a:p>
          <a:p>
            <a:pPr marL="0" indent="0">
              <a:lnSpc>
                <a:spcPct val="90000"/>
              </a:lnSpc>
              <a:tabLst>
                <a:tab pos="384175" algn="l"/>
              </a:tabLst>
            </a:pPr>
            <a:r>
              <a:rPr lang="en-GB" altLang="en-US" sz="2800"/>
              <a:t> 	You have </a:t>
            </a:r>
            <a:r>
              <a:rPr lang="en-GB" altLang="en-US" sz="2800">
                <a:solidFill>
                  <a:srgbClr val="CC0099"/>
                </a:solidFill>
              </a:rPr>
              <a:t>five or more </a:t>
            </a:r>
            <a:r>
              <a:rPr lang="en-GB" altLang="en-US" sz="2800"/>
              <a:t>values in each sample</a:t>
            </a:r>
          </a:p>
          <a:p>
            <a:pPr marL="0" indent="0">
              <a:lnSpc>
                <a:spcPct val="90000"/>
              </a:lnSpc>
              <a:tabLst>
                <a:tab pos="384175" algn="l"/>
              </a:tabLst>
            </a:pPr>
            <a:r>
              <a:rPr lang="en-GB" altLang="en-US" sz="2800"/>
              <a:t> 	Your data are </a:t>
            </a:r>
            <a:r>
              <a:rPr lang="en-GB" altLang="en-US" sz="2800" b="1">
                <a:solidFill>
                  <a:srgbClr val="CC0099"/>
                </a:solidFill>
              </a:rPr>
              <a:t>normally distributed</a:t>
            </a:r>
          </a:p>
          <a:p>
            <a:pPr marL="760413" lvl="1">
              <a:lnSpc>
                <a:spcPct val="90000"/>
              </a:lnSpc>
              <a:tabLst>
                <a:tab pos="384175" algn="l"/>
              </a:tabLst>
            </a:pPr>
            <a:r>
              <a:rPr lang="en-GB" altLang="en-US"/>
              <a:t>Only continuous data (lengths, weights etc) can be normally distributed</a:t>
            </a:r>
          </a:p>
          <a:p>
            <a:pPr marL="760413" lvl="1">
              <a:lnSpc>
                <a:spcPct val="90000"/>
              </a:lnSpc>
              <a:tabLst>
                <a:tab pos="384175" algn="l"/>
              </a:tabLst>
            </a:pPr>
            <a:r>
              <a:rPr lang="en-GB" altLang="en-US"/>
              <a:t>You can do a check by seeing if your data look roughly like this: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384175" algn="l"/>
              </a:tabLst>
            </a:pPr>
            <a:endParaRPr lang="en-GB" altLang="en-US" sz="2000"/>
          </a:p>
          <a:p>
            <a:pPr marL="0" indent="0">
              <a:lnSpc>
                <a:spcPct val="90000"/>
              </a:lnSpc>
              <a:buFontTx/>
              <a:buNone/>
              <a:tabLst>
                <a:tab pos="384175" algn="l"/>
              </a:tabLst>
            </a:pPr>
            <a:endParaRPr lang="en-GB" altLang="en-US" sz="2300" i="1">
              <a:solidFill>
                <a:srgbClr val="6666FF"/>
              </a:solidFill>
            </a:endParaRPr>
          </a:p>
        </p:txBody>
      </p:sp>
      <p:sp>
        <p:nvSpPr>
          <p:cNvPr id="27650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GB" altLang="en-US"/>
              <a:t>Planning to use it?</a:t>
            </a:r>
          </a:p>
        </p:txBody>
      </p:sp>
      <p:sp>
        <p:nvSpPr>
          <p:cNvPr id="27652" name="Text Box 4"/>
          <p:cNvSpPr txBox="1">
            <a:spLocks noChangeArrowheads="1"/>
          </p:cNvSpPr>
          <p:nvPr/>
        </p:nvSpPr>
        <p:spPr bwMode="auto">
          <a:xfrm>
            <a:off x="838200" y="1143000"/>
            <a:ext cx="7848600" cy="5794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sz="3200">
                <a:solidFill>
                  <a:srgbClr val="6666FF"/>
                </a:solidFill>
                <a:latin typeface="Arial" pitchFamily="34" charset="0"/>
              </a:rPr>
              <a:t>Make sure that…</a:t>
            </a:r>
          </a:p>
        </p:txBody>
      </p:sp>
      <p:sp>
        <p:nvSpPr>
          <p:cNvPr id="27653" name="AutoShape 5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4" name="AutoShape 6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5" name="AutoShape 7">
            <a:hlinkClick r:id="rId4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27656" name="AutoShape 8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27657" name="Object 9"/>
          <p:cNvGraphicFramePr>
            <a:graphicFrameLocks noChangeAspect="1"/>
          </p:cNvGraphicFramePr>
          <p:nvPr/>
        </p:nvGraphicFramePr>
        <p:xfrm>
          <a:off x="2667000" y="4419600"/>
          <a:ext cx="1547813" cy="635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1554" name="Worksheet" r:id="rId5" imgW="3505578" imgH="1686154" progId="Excel.Sheet.8">
                  <p:embed/>
                </p:oleObj>
              </mc:Choice>
              <mc:Fallback>
                <p:oleObj name="Worksheet" r:id="rId5" imgW="3505578" imgH="1686154" progId="Excel.Sheet.8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l="10269" b="21350"/>
                      <a:stretch>
                        <a:fillRect/>
                      </a:stretch>
                    </p:blipFill>
                    <p:spPr bwMode="auto">
                      <a:xfrm>
                        <a:off x="2667000" y="4419600"/>
                        <a:ext cx="1547813" cy="635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6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9" grpId="0" autoUpdateAnimBg="0"/>
      <p:bldP spid="27651" grpId="0" build="p" bldLvl="2" autoUpdateAnimBg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How does it work?</a:t>
            </a:r>
          </a:p>
        </p:txBody>
      </p:sp>
      <p:sp>
        <p:nvSpPr>
          <p:cNvPr id="90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981200"/>
            <a:ext cx="8686800" cy="2667000"/>
          </a:xfrm>
        </p:spPr>
        <p:txBody>
          <a:bodyPr/>
          <a:lstStyle/>
          <a:p>
            <a:pPr marL="285750" indent="-285750">
              <a:lnSpc>
                <a:spcPct val="90000"/>
              </a:lnSpc>
              <a:tabLst>
                <a:tab pos="0" algn="l"/>
              </a:tabLst>
            </a:pPr>
            <a:r>
              <a:rPr lang="en-GB" altLang="en-US" sz="2800"/>
              <a:t>You </a:t>
            </a:r>
            <a:r>
              <a:rPr lang="en-GB" altLang="en-US" sz="2800" b="1">
                <a:solidFill>
                  <a:srgbClr val="CC0099"/>
                </a:solidFill>
              </a:rPr>
              <a:t>assume</a:t>
            </a:r>
            <a:r>
              <a:rPr lang="en-GB" altLang="en-US" sz="2800"/>
              <a:t> (</a:t>
            </a:r>
            <a:r>
              <a:rPr lang="en-GB" altLang="en-US" sz="2800" i="1"/>
              <a:t>null hypothesis</a:t>
            </a:r>
            <a:r>
              <a:rPr lang="en-GB" altLang="en-US" sz="2800"/>
              <a:t>) there is </a:t>
            </a:r>
            <a:r>
              <a:rPr lang="en-GB" altLang="en-US" sz="2800" b="1">
                <a:solidFill>
                  <a:srgbClr val="CC0099"/>
                </a:solidFill>
              </a:rPr>
              <a:t>no difference</a:t>
            </a:r>
            <a:r>
              <a:rPr lang="en-GB" altLang="en-US" sz="2800" b="1"/>
              <a:t> </a:t>
            </a:r>
            <a:r>
              <a:rPr lang="en-GB" altLang="en-US" sz="2800"/>
              <a:t>between the two means</a:t>
            </a:r>
          </a:p>
          <a:p>
            <a:pPr marL="285750" indent="-285750">
              <a:lnSpc>
                <a:spcPct val="90000"/>
              </a:lnSpc>
              <a:buFontTx/>
              <a:buNone/>
              <a:tabLst>
                <a:tab pos="0" algn="l"/>
              </a:tabLst>
            </a:pPr>
            <a:endParaRPr lang="en-GB" altLang="en-US" sz="2800"/>
          </a:p>
          <a:p>
            <a:pPr marL="285750" indent="-285750">
              <a:lnSpc>
                <a:spcPct val="90000"/>
              </a:lnSpc>
              <a:tabLst>
                <a:tab pos="0" algn="l"/>
              </a:tabLst>
            </a:pPr>
            <a:r>
              <a:rPr lang="en-GB" altLang="en-US" sz="2800"/>
              <a:t>The test works by calculating the means and standard deviations of the two samples, and substituting into a formula.</a:t>
            </a:r>
            <a:endParaRPr lang="en-GB" altLang="en-US" sz="2400"/>
          </a:p>
          <a:p>
            <a:pPr marL="285750" indent="-285750">
              <a:lnSpc>
                <a:spcPct val="90000"/>
              </a:lnSpc>
              <a:buFontTx/>
              <a:buNone/>
              <a:tabLst>
                <a:tab pos="0" algn="l"/>
              </a:tabLst>
            </a:pPr>
            <a:r>
              <a:rPr lang="en-GB" altLang="en-US" sz="2400"/>
              <a:t>	</a:t>
            </a:r>
            <a:endParaRPr lang="en-GB" altLang="en-US" sz="2800" i="1">
              <a:solidFill>
                <a:srgbClr val="6666FF"/>
              </a:solidFill>
            </a:endParaRPr>
          </a:p>
          <a:p>
            <a:pPr marL="285750" indent="-285750">
              <a:lnSpc>
                <a:spcPct val="90000"/>
              </a:lnSpc>
              <a:tabLst>
                <a:tab pos="0" algn="l"/>
              </a:tabLst>
            </a:pPr>
            <a:endParaRPr lang="en-GB" altLang="en-US" sz="2000">
              <a:solidFill>
                <a:srgbClr val="6666FF"/>
              </a:solidFill>
            </a:endParaRPr>
          </a:p>
          <a:p>
            <a:pPr marL="285750" indent="-285750">
              <a:lnSpc>
                <a:spcPct val="90000"/>
              </a:lnSpc>
              <a:buFontTx/>
              <a:buNone/>
              <a:tabLst>
                <a:tab pos="0" algn="l"/>
              </a:tabLst>
            </a:pPr>
            <a:endParaRPr lang="en-GB" altLang="en-US" sz="1800"/>
          </a:p>
          <a:p>
            <a:pPr marL="285750" indent="-285750">
              <a:lnSpc>
                <a:spcPct val="90000"/>
              </a:lnSpc>
              <a:buFontTx/>
              <a:buNone/>
              <a:tabLst>
                <a:tab pos="0" algn="l"/>
              </a:tabLst>
            </a:pPr>
            <a:endParaRPr lang="en-GB" altLang="en-US" sz="1800">
              <a:latin typeface="Symbol" pitchFamily="18" charset="2"/>
            </a:endParaRPr>
          </a:p>
        </p:txBody>
      </p:sp>
      <p:graphicFrame>
        <p:nvGraphicFramePr>
          <p:cNvPr id="90116" name="Object 4"/>
          <p:cNvGraphicFramePr>
            <a:graphicFrameLocks noChangeAspect="1"/>
          </p:cNvGraphicFramePr>
          <p:nvPr/>
        </p:nvGraphicFramePr>
        <p:xfrm>
          <a:off x="0" y="0"/>
          <a:ext cx="114300" cy="177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3" name="Equation" r:id="rId4" imgW="114120" imgH="177480" progId="Equation.DSMT4">
                  <p:embed/>
                </p:oleObj>
              </mc:Choice>
              <mc:Fallback>
                <p:oleObj name="Equation" r:id="rId4" imgW="114120" imgH="177480" progId="Equation.DSMT4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114300" cy="177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18" name="Object 6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4" name="Equation" r:id="rId6" imgW="914400" imgH="198720" progId="Equation.DSMT4">
                  <p:embed/>
                </p:oleObj>
              </mc:Choice>
              <mc:Fallback>
                <p:oleObj name="Equation" r:id="rId6" imgW="914400" imgH="198720" progId="Equation.DSMT4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1" name="Object 9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5" name="Equation" r:id="rId8" imgW="914400" imgH="198720" progId="Equation.DSMT4">
                  <p:embed/>
                </p:oleObj>
              </mc:Choice>
              <mc:Fallback>
                <p:oleObj name="Equation" r:id="rId8" imgW="914400" imgH="19872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0122" name="Object 10"/>
          <p:cNvGraphicFramePr>
            <a:graphicFrameLocks noChangeAspect="1"/>
          </p:cNvGraphicFramePr>
          <p:nvPr/>
        </p:nvGraphicFramePr>
        <p:xfrm>
          <a:off x="0" y="0"/>
          <a:ext cx="914400" cy="198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0146" name="Equation" r:id="rId9" imgW="914400" imgH="198720" progId="Equation.DSMT4">
                  <p:embed/>
                </p:oleObj>
              </mc:Choice>
              <mc:Fallback>
                <p:oleObj name="Equation" r:id="rId9" imgW="914400" imgH="19872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" cy="1984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0131" name="AutoShape 1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0132" name="AutoShape 2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0133" name="AutoShape 21">
            <a:hlinkClick r:id="rId10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0134" name="AutoShape 22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011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0115" grpId="0" build="p" bldLvl="2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Rectangle 2050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772400" cy="1143000"/>
          </a:xfrm>
        </p:spPr>
        <p:txBody>
          <a:bodyPr/>
          <a:lstStyle/>
          <a:p>
            <a:r>
              <a:rPr lang="en-GB" altLang="en-US"/>
              <a:t>Doing the test</a:t>
            </a:r>
          </a:p>
        </p:txBody>
      </p:sp>
      <p:sp>
        <p:nvSpPr>
          <p:cNvPr id="94211" name="Rectangle 2051"/>
          <p:cNvSpPr>
            <a:spLocks noGrp="1" noChangeArrowheads="1"/>
          </p:cNvSpPr>
          <p:nvPr>
            <p:ph type="body" idx="1"/>
          </p:nvPr>
        </p:nvSpPr>
        <p:spPr>
          <a:xfrm>
            <a:off x="685800" y="1143000"/>
            <a:ext cx="8229600" cy="4114800"/>
          </a:xfrm>
        </p:spPr>
        <p:txBody>
          <a:bodyPr/>
          <a:lstStyle/>
          <a:p>
            <a:pPr marL="609600" indent="-609600" algn="just">
              <a:buFontTx/>
              <a:buNone/>
            </a:pPr>
            <a:r>
              <a:rPr lang="en-GB" altLang="en-US"/>
              <a:t>These are the stages in doing the test:</a:t>
            </a:r>
          </a:p>
          <a:p>
            <a:pPr marL="609600" indent="-609600" algn="just">
              <a:buFontTx/>
              <a:buAutoNum type="arabicPeriod"/>
            </a:pPr>
            <a:r>
              <a:rPr lang="en-GB" altLang="en-US"/>
              <a:t>Write down your </a:t>
            </a:r>
            <a:r>
              <a:rPr lang="en-GB" altLang="en-US">
                <a:hlinkClick r:id="rId3" action="ppaction://hlinksldjump"/>
              </a:rPr>
              <a:t>hypotheses</a:t>
            </a:r>
            <a:endParaRPr lang="en-GB" altLang="en-US"/>
          </a:p>
          <a:p>
            <a:pPr marL="609600" indent="-609600" algn="just">
              <a:buFontTx/>
              <a:buAutoNum type="arabicPeriod"/>
            </a:pPr>
            <a:r>
              <a:rPr lang="en-GB" altLang="en-US"/>
              <a:t>Finding the </a:t>
            </a:r>
            <a:r>
              <a:rPr lang="en-GB" altLang="en-US">
                <a:hlinkClick r:id="rId4" action="ppaction://hlinksldjump"/>
              </a:rPr>
              <a:t>means &amp; standard deviation</a:t>
            </a:r>
            <a:endParaRPr lang="en-GB" altLang="en-US"/>
          </a:p>
          <a:p>
            <a:pPr marL="609600" indent="-609600" algn="just">
              <a:buFontTx/>
              <a:buAutoNum type="arabicPeriod"/>
            </a:pPr>
            <a:r>
              <a:rPr lang="en-GB" altLang="en-US"/>
              <a:t>Use the </a:t>
            </a:r>
            <a:r>
              <a:rPr lang="en-GB" altLang="en-US">
                <a:hlinkClick r:id="rId5" action="ppaction://hlinksldjump"/>
              </a:rPr>
              <a:t>formula</a:t>
            </a:r>
            <a:r>
              <a:rPr lang="en-GB" altLang="en-US"/>
              <a:t> to calculate the t-value</a:t>
            </a:r>
          </a:p>
          <a:p>
            <a:pPr marL="609600" indent="-609600" algn="just">
              <a:buFontTx/>
              <a:buAutoNum type="arabicPeriod"/>
            </a:pPr>
            <a:r>
              <a:rPr lang="en-GB" altLang="en-US"/>
              <a:t>Write down the </a:t>
            </a:r>
            <a:r>
              <a:rPr lang="en-GB" altLang="en-US">
                <a:hlinkClick r:id="rId6" action="ppaction://hlinksldjump"/>
              </a:rPr>
              <a:t>degrees of freedom</a:t>
            </a:r>
            <a:endParaRPr lang="en-GB" altLang="en-US"/>
          </a:p>
          <a:p>
            <a:pPr marL="609600" indent="-609600" algn="just">
              <a:buFontTx/>
              <a:buAutoNum type="arabicPeriod"/>
            </a:pPr>
            <a:r>
              <a:rPr lang="en-GB" altLang="en-US"/>
              <a:t>Look at the </a:t>
            </a:r>
            <a:r>
              <a:rPr lang="en-GB" altLang="en-US">
                <a:hlinkClick r:id="rId7" action="ppaction://hlinksldjump"/>
              </a:rPr>
              <a:t>tables</a:t>
            </a:r>
            <a:endParaRPr lang="en-GB" altLang="en-US"/>
          </a:p>
          <a:p>
            <a:pPr marL="609600" indent="-609600" algn="just">
              <a:buFontTx/>
              <a:buAutoNum type="arabicPeriod"/>
            </a:pPr>
            <a:r>
              <a:rPr lang="en-GB" altLang="en-US"/>
              <a:t>Make a </a:t>
            </a:r>
            <a:r>
              <a:rPr lang="en-GB" altLang="en-US">
                <a:hlinkClick r:id="rId8" action="ppaction://hlinksldjump"/>
              </a:rPr>
              <a:t>decision</a:t>
            </a:r>
            <a:endParaRPr lang="en-GB" altLang="en-US"/>
          </a:p>
          <a:p>
            <a:pPr marL="609600" indent="-609600" algn="just"/>
            <a:endParaRPr lang="en-GB" altLang="en-US"/>
          </a:p>
        </p:txBody>
      </p:sp>
      <p:sp>
        <p:nvSpPr>
          <p:cNvPr id="94212" name="AutoShape 2052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213" name="AutoShape 2053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214" name="AutoShape 2054">
            <a:hlinkClick r:id="rId9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215" name="AutoShape 2055">
            <a:hlinkClick r:id="" action="ppaction://hlinkshowjump?jump=firstslide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4216" name="Text Box 2056"/>
          <p:cNvSpPr txBox="1">
            <a:spLocks noChangeArrowheads="1"/>
          </p:cNvSpPr>
          <p:nvPr/>
        </p:nvSpPr>
        <p:spPr bwMode="auto">
          <a:xfrm>
            <a:off x="4862513" y="5548313"/>
            <a:ext cx="3733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b="0">
                <a:latin typeface="Arial" pitchFamily="34" charset="0"/>
                <a:hlinkClick r:id="rId10" action="ppaction://hlinksldjump"/>
              </a:rPr>
              <a:t>Click here </a:t>
            </a:r>
            <a:r>
              <a:rPr lang="en-GB" altLang="en-US" b="0">
                <a:latin typeface="Arial" pitchFamily="34" charset="0"/>
              </a:rPr>
              <a:t>for an example</a:t>
            </a:r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42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4211" grpId="0" build="p" autoUpdateAnimBg="0"/>
      <p:bldP spid="94216" grpId="0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1143000"/>
          </a:xfrm>
        </p:spPr>
        <p:txBody>
          <a:bodyPr/>
          <a:lstStyle/>
          <a:p>
            <a:r>
              <a:rPr lang="en-GB" altLang="en-US" dirty="0"/>
              <a:t>Hypotheses</a:t>
            </a:r>
          </a:p>
        </p:txBody>
      </p:sp>
      <p:sp>
        <p:nvSpPr>
          <p:cNvPr id="952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762000"/>
            <a:ext cx="7772400" cy="41148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41400" algn="l"/>
              </a:tabLst>
            </a:pPr>
            <a:endParaRPr lang="en-GB" altLang="en-US" sz="2800" dirty="0">
              <a:solidFill>
                <a:srgbClr val="CC0099"/>
              </a:solidFill>
            </a:endParaRPr>
          </a:p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41400" algn="l"/>
              </a:tabLst>
            </a:pPr>
            <a:r>
              <a:rPr lang="en-GB" altLang="en-US" sz="2800" dirty="0">
                <a:solidFill>
                  <a:srgbClr val="CC0099"/>
                </a:solidFill>
              </a:rPr>
              <a:t>H</a:t>
            </a:r>
            <a:r>
              <a:rPr lang="en-GB" altLang="en-US" sz="2800" baseline="-25000" dirty="0">
                <a:solidFill>
                  <a:srgbClr val="CC0099"/>
                </a:solidFill>
              </a:rPr>
              <a:t>0</a:t>
            </a:r>
            <a:r>
              <a:rPr lang="en-GB" altLang="en-US" sz="2800" baseline="-25000" dirty="0"/>
              <a:t>: </a:t>
            </a:r>
            <a:r>
              <a:rPr lang="en-GB" altLang="en-US" sz="2800" dirty="0"/>
              <a:t>mean1 = mean2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41400" algn="l"/>
              </a:tabLst>
            </a:pPr>
            <a:r>
              <a:rPr lang="en-GB" altLang="en-US" sz="2800" dirty="0"/>
              <a:t>For H</a:t>
            </a:r>
            <a:r>
              <a:rPr lang="en-GB" altLang="en-US" sz="2800" baseline="-25000" dirty="0"/>
              <a:t>1</a:t>
            </a:r>
            <a:r>
              <a:rPr lang="en-GB" altLang="en-US" sz="2800" dirty="0"/>
              <a:t>, you have a choice, depending on what alternative you were looking for. 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41400" algn="l"/>
              </a:tabLst>
            </a:pPr>
            <a:r>
              <a:rPr lang="en-GB" altLang="en-US" sz="2800" dirty="0"/>
              <a:t>	</a:t>
            </a:r>
            <a:r>
              <a:rPr lang="en-GB" altLang="en-US" sz="2800" dirty="0">
                <a:solidFill>
                  <a:srgbClr val="CC0099"/>
                </a:solidFill>
              </a:rPr>
              <a:t>H</a:t>
            </a:r>
            <a:r>
              <a:rPr lang="en-GB" altLang="en-US" sz="2800" baseline="-25000" dirty="0">
                <a:solidFill>
                  <a:srgbClr val="CC0099"/>
                </a:solidFill>
              </a:rPr>
              <a:t>1</a:t>
            </a:r>
            <a:r>
              <a:rPr lang="en-GB" altLang="en-US" sz="2800" baseline="-25000" dirty="0"/>
              <a:t>: </a:t>
            </a:r>
            <a:r>
              <a:rPr lang="en-GB" altLang="en-US" sz="2800" dirty="0"/>
              <a:t>mean1 &gt; mean2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484188" algn="l"/>
                <a:tab pos="1041400" algn="l"/>
              </a:tabLst>
            </a:pPr>
            <a:r>
              <a:rPr lang="en-GB" altLang="en-US" sz="2800" dirty="0"/>
              <a:t>	</a:t>
            </a:r>
            <a:r>
              <a:rPr lang="en-GB" altLang="en-US" sz="2400" i="1" dirty="0" err="1">
                <a:solidFill>
                  <a:srgbClr val="6666FF"/>
                </a:solidFill>
              </a:rPr>
              <a:t>eg</a:t>
            </a:r>
            <a:r>
              <a:rPr lang="en-GB" altLang="en-US" sz="2400" i="1" dirty="0">
                <a:solidFill>
                  <a:srgbClr val="6666FF"/>
                </a:solidFill>
              </a:rPr>
              <a:t>: Area of lichen in unpolluted location is greater			than area of lichen in polluted location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41400" algn="l"/>
              </a:tabLst>
            </a:pPr>
            <a:r>
              <a:rPr lang="en-GB" altLang="en-US" sz="2800" dirty="0"/>
              <a:t>or	</a:t>
            </a:r>
            <a:r>
              <a:rPr lang="en-GB" altLang="en-US" sz="2800" dirty="0">
                <a:solidFill>
                  <a:srgbClr val="CC0099"/>
                </a:solidFill>
              </a:rPr>
              <a:t>H</a:t>
            </a:r>
            <a:r>
              <a:rPr lang="en-GB" altLang="en-US" sz="2800" baseline="-25000" dirty="0">
                <a:solidFill>
                  <a:srgbClr val="CC0099"/>
                </a:solidFill>
              </a:rPr>
              <a:t>1</a:t>
            </a:r>
            <a:r>
              <a:rPr lang="en-GB" altLang="en-US" sz="2800" baseline="-25000" dirty="0"/>
              <a:t>: </a:t>
            </a:r>
            <a:r>
              <a:rPr lang="en-GB" altLang="en-US" sz="2800" dirty="0"/>
              <a:t>mean1 </a:t>
            </a:r>
            <a:r>
              <a:rPr lang="en-GB" altLang="en-US" sz="2800" dirty="0">
                <a:sym typeface="Symbol" pitchFamily="18" charset="2"/>
              </a:rPr>
              <a:t> </a:t>
            </a:r>
            <a:r>
              <a:rPr lang="en-GB" altLang="en-US" sz="2800" dirty="0"/>
              <a:t>mean2</a:t>
            </a:r>
          </a:p>
          <a:p>
            <a:pPr marL="0" indent="0">
              <a:lnSpc>
                <a:spcPct val="90000"/>
              </a:lnSpc>
              <a:spcBef>
                <a:spcPct val="0"/>
              </a:spcBef>
              <a:buFontTx/>
              <a:buNone/>
              <a:tabLst>
                <a:tab pos="484188" algn="l"/>
                <a:tab pos="1041400" algn="l"/>
              </a:tabLst>
            </a:pPr>
            <a:r>
              <a:rPr lang="en-GB" altLang="en-US" sz="2400" i="1" dirty="0">
                <a:solidFill>
                  <a:srgbClr val="6666FF"/>
                </a:solidFill>
              </a:rPr>
              <a:t>	</a:t>
            </a:r>
            <a:r>
              <a:rPr lang="en-GB" altLang="en-US" sz="2400" i="1" dirty="0" err="1">
                <a:solidFill>
                  <a:srgbClr val="6666FF"/>
                </a:solidFill>
              </a:rPr>
              <a:t>eg</a:t>
            </a:r>
            <a:r>
              <a:rPr lang="en-GB" altLang="en-US" sz="2400" i="1" dirty="0">
                <a:solidFill>
                  <a:srgbClr val="6666FF"/>
                </a:solidFill>
              </a:rPr>
              <a:t>: Area of lichen in unpolluted location is different 		to area of lichen in polluted location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41400" algn="l"/>
              </a:tabLst>
            </a:pPr>
            <a:r>
              <a:rPr lang="en-GB" altLang="en-US" sz="2400" i="1" dirty="0">
                <a:solidFill>
                  <a:srgbClr val="CC0099"/>
                </a:solidFill>
              </a:rPr>
              <a:t>Unless you have a good biological reason for expecting one to be larger, you should choose “different” for H</a:t>
            </a:r>
            <a:r>
              <a:rPr lang="en-GB" altLang="en-US" sz="2400" i="1" baseline="-25000" dirty="0">
                <a:solidFill>
                  <a:srgbClr val="CC0099"/>
                </a:solidFill>
              </a:rPr>
              <a:t>1</a:t>
            </a:r>
          </a:p>
          <a:p>
            <a:pPr marL="0" indent="0">
              <a:lnSpc>
                <a:spcPct val="90000"/>
              </a:lnSpc>
              <a:buFontTx/>
              <a:buNone/>
              <a:tabLst>
                <a:tab pos="484188" algn="l"/>
                <a:tab pos="1041400" algn="l"/>
              </a:tabLst>
            </a:pPr>
            <a:endParaRPr lang="en-GB" altLang="en-US" sz="2400" dirty="0">
              <a:solidFill>
                <a:srgbClr val="CC0099"/>
              </a:solidFill>
            </a:endParaRPr>
          </a:p>
        </p:txBody>
      </p:sp>
      <p:sp>
        <p:nvSpPr>
          <p:cNvPr id="95236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5237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5238" name="AutoShape 6">
            <a:hlinkClick r:id="rId3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5239" name="AutoShape 7">
            <a:hlinkClick r:id="rId4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523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5235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228600"/>
            <a:ext cx="7772400" cy="1143000"/>
          </a:xfrm>
        </p:spPr>
        <p:txBody>
          <a:bodyPr/>
          <a:lstStyle/>
          <a:p>
            <a:r>
              <a:rPr lang="en-GB" altLang="en-US"/>
              <a:t>Means &amp; Standard Deviation</a:t>
            </a:r>
          </a:p>
        </p:txBody>
      </p:sp>
      <p:sp>
        <p:nvSpPr>
          <p:cNvPr id="962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295400"/>
            <a:ext cx="8382000" cy="4114800"/>
          </a:xfrm>
        </p:spPr>
        <p:txBody>
          <a:bodyPr/>
          <a:lstStyle/>
          <a:p>
            <a:r>
              <a:rPr lang="en-GB" altLang="en-US" sz="2800"/>
              <a:t>For each sample, find the </a:t>
            </a:r>
            <a:r>
              <a:rPr lang="en-GB" altLang="en-US" sz="2800">
                <a:solidFill>
                  <a:srgbClr val="CC0099"/>
                </a:solidFill>
              </a:rPr>
              <a:t>mean</a:t>
            </a:r>
            <a:r>
              <a:rPr lang="en-GB" altLang="en-US" sz="2800"/>
              <a:t> by adding up all the values and dividing by how many there are</a:t>
            </a:r>
          </a:p>
          <a:p>
            <a:r>
              <a:rPr lang="en-GB" altLang="en-US" sz="2800"/>
              <a:t>Find the </a:t>
            </a:r>
            <a:r>
              <a:rPr lang="en-GB" altLang="en-US" sz="2800" b="1"/>
              <a:t>estimate of the </a:t>
            </a:r>
            <a:r>
              <a:rPr lang="en-GB" altLang="en-US" sz="2800" b="1">
                <a:solidFill>
                  <a:srgbClr val="CC0099"/>
                </a:solidFill>
              </a:rPr>
              <a:t>standard deviation s</a:t>
            </a:r>
            <a:r>
              <a:rPr lang="en-GB" altLang="en-US" sz="2800"/>
              <a:t> for the two samples, using the formula</a:t>
            </a:r>
          </a:p>
          <a:p>
            <a:pPr lvl="1">
              <a:buFont typeface="Wingdings" pitchFamily="2" charset="2"/>
              <a:buNone/>
            </a:pPr>
            <a:endParaRPr lang="en-GB" altLang="en-US" sz="2800">
              <a:solidFill>
                <a:schemeClr val="tx1"/>
              </a:solidFill>
            </a:endParaRPr>
          </a:p>
          <a:p>
            <a:pPr lvl="3"/>
            <a:endParaRPr lang="en-GB" altLang="en-US" sz="1800"/>
          </a:p>
          <a:p>
            <a:endParaRPr lang="en-GB" altLang="en-US" sz="2800"/>
          </a:p>
        </p:txBody>
      </p:sp>
      <p:sp>
        <p:nvSpPr>
          <p:cNvPr id="96260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6261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6262" name="AutoShape 6">
            <a:hlinkClick r:id="rId4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96264" name="AutoShape 8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96265" name="Object 9"/>
          <p:cNvGraphicFramePr>
            <a:graphicFrameLocks noChangeAspect="1"/>
          </p:cNvGraphicFramePr>
          <p:nvPr/>
        </p:nvGraphicFramePr>
        <p:xfrm>
          <a:off x="1190625" y="3124200"/>
          <a:ext cx="5421313" cy="1462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6278" name="Equation" r:id="rId6" imgW="2311200" imgH="622080" progId="Equation.DSMT4">
                  <p:embed/>
                </p:oleObj>
              </mc:Choice>
              <mc:Fallback>
                <p:oleObj name="Equation" r:id="rId6" imgW="2311200" imgH="62208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90625" y="3124200"/>
                        <a:ext cx="5421313" cy="14620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96271" name="Group 15"/>
          <p:cNvGrpSpPr>
            <a:grpSpLocks/>
          </p:cNvGrpSpPr>
          <p:nvPr/>
        </p:nvGrpSpPr>
        <p:grpSpPr bwMode="auto">
          <a:xfrm>
            <a:off x="685800" y="4572000"/>
            <a:ext cx="8686800" cy="1544638"/>
            <a:chOff x="432" y="2880"/>
            <a:chExt cx="5472" cy="973"/>
          </a:xfrm>
        </p:grpSpPr>
        <p:sp>
          <p:nvSpPr>
            <p:cNvPr id="96266" name="Text Box 10"/>
            <p:cNvSpPr txBox="1">
              <a:spLocks noChangeArrowheads="1"/>
            </p:cNvSpPr>
            <p:nvPr/>
          </p:nvSpPr>
          <p:spPr bwMode="auto">
            <a:xfrm>
              <a:off x="432" y="2880"/>
              <a:ext cx="5472" cy="9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n</a:t>
              </a:r>
              <a:r>
                <a:rPr lang="en-GB" altLang="en-US" sz="2800" b="0" baseline="-25000">
                  <a:solidFill>
                    <a:srgbClr val="6666FF"/>
                  </a:solidFill>
                  <a:latin typeface="Arial" pitchFamily="34" charset="0"/>
                </a:rPr>
                <a:t>1</a:t>
              </a: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 and n</a:t>
              </a:r>
              <a:r>
                <a:rPr lang="en-GB" altLang="en-US" sz="2800" b="0" baseline="-25000">
                  <a:solidFill>
                    <a:srgbClr val="6666FF"/>
                  </a:solidFill>
                  <a:latin typeface="Arial" pitchFamily="34" charset="0"/>
                </a:rPr>
                <a:t>2</a:t>
              </a: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 = sizes of the two samples</a:t>
              </a:r>
            </a:p>
            <a:p>
              <a:pPr>
                <a:spcBef>
                  <a:spcPct val="20000"/>
                </a:spcBef>
              </a:pPr>
              <a:r>
                <a:rPr lang="en-GB" altLang="en-US" sz="2800" b="0">
                  <a:solidFill>
                    <a:srgbClr val="6666FF"/>
                  </a:solidFill>
                  <a:latin typeface="Symbol" pitchFamily="18" charset="2"/>
                </a:rPr>
                <a:t>     </a:t>
              </a: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and      = means of the two samples</a:t>
              </a:r>
            </a:p>
            <a:p>
              <a:pPr>
                <a:spcBef>
                  <a:spcPct val="20000"/>
                </a:spcBef>
              </a:pPr>
              <a:r>
                <a:rPr lang="en-GB" altLang="en-US" sz="2800" b="0">
                  <a:solidFill>
                    <a:srgbClr val="6666FF"/>
                  </a:solidFill>
                  <a:latin typeface="Symbol" pitchFamily="18" charset="2"/>
                </a:rPr>
                <a:t>S</a:t>
              </a: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x</a:t>
              </a:r>
              <a:r>
                <a:rPr lang="en-GB" altLang="en-US" sz="2800" b="0" baseline="-25000">
                  <a:solidFill>
                    <a:srgbClr val="6666FF"/>
                  </a:solidFill>
                  <a:latin typeface="Arial" pitchFamily="34" charset="0"/>
                </a:rPr>
                <a:t>1</a:t>
              </a:r>
              <a:r>
                <a:rPr lang="en-GB" altLang="en-US" sz="2800" b="0" baseline="30000">
                  <a:solidFill>
                    <a:srgbClr val="6666FF"/>
                  </a:solidFill>
                  <a:latin typeface="Arial" pitchFamily="34" charset="0"/>
                </a:rPr>
                <a:t>2 </a:t>
              </a: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and </a:t>
              </a:r>
              <a:r>
                <a:rPr lang="en-GB" altLang="en-US" sz="2800" b="0">
                  <a:solidFill>
                    <a:srgbClr val="6666FF"/>
                  </a:solidFill>
                  <a:latin typeface="Symbol" pitchFamily="18" charset="2"/>
                </a:rPr>
                <a:t>S</a:t>
              </a: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x</a:t>
              </a:r>
              <a:r>
                <a:rPr lang="en-GB" altLang="en-US" sz="2800" b="0" baseline="-25000">
                  <a:solidFill>
                    <a:srgbClr val="6666FF"/>
                  </a:solidFill>
                  <a:latin typeface="Arial" pitchFamily="34" charset="0"/>
                </a:rPr>
                <a:t>2</a:t>
              </a:r>
              <a:r>
                <a:rPr lang="en-GB" altLang="en-US" sz="2800" b="0" baseline="30000">
                  <a:solidFill>
                    <a:srgbClr val="6666FF"/>
                  </a:solidFill>
                  <a:latin typeface="Arial" pitchFamily="34" charset="0"/>
                </a:rPr>
                <a:t>2</a:t>
              </a: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 = sums of squares of sample values</a:t>
              </a:r>
            </a:p>
          </p:txBody>
        </p:sp>
        <p:graphicFrame>
          <p:nvGraphicFramePr>
            <p:cNvPr id="96268" name="Object 12"/>
            <p:cNvGraphicFramePr>
              <a:graphicFrameLocks noChangeAspect="1"/>
            </p:cNvGraphicFramePr>
            <p:nvPr/>
          </p:nvGraphicFramePr>
          <p:xfrm>
            <a:off x="432" y="3176"/>
            <a:ext cx="257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279" name="Equation" r:id="rId8" imgW="164880" imgH="215640" progId="Equation.DSMT4">
                    <p:embed/>
                  </p:oleObj>
                </mc:Choice>
                <mc:Fallback>
                  <p:oleObj name="Equation" r:id="rId8" imgW="164880" imgH="215640" progId="Equation.DSMT4">
                    <p:embed/>
                    <p:pic>
                      <p:nvPicPr>
                        <p:cNvPr id="0" name="Object 1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32" y="3176"/>
                          <a:ext cx="257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96269" name="Object 13"/>
            <p:cNvGraphicFramePr>
              <a:graphicFrameLocks noChangeAspect="1"/>
            </p:cNvGraphicFramePr>
            <p:nvPr/>
          </p:nvGraphicFramePr>
          <p:xfrm>
            <a:off x="1200" y="3176"/>
            <a:ext cx="297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96280" name="Equation" r:id="rId10" imgW="190440" imgH="215640" progId="Equation.DSMT4">
                    <p:embed/>
                  </p:oleObj>
                </mc:Choice>
                <mc:Fallback>
                  <p:oleObj name="Equation" r:id="rId10" imgW="190440" imgH="215640" progId="Equation.DSMT4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00" y="3176"/>
                          <a:ext cx="297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6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6259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Formula</a:t>
            </a:r>
          </a:p>
        </p:txBody>
      </p:sp>
      <p:sp>
        <p:nvSpPr>
          <p:cNvPr id="147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GB" altLang="en-US"/>
              <a:t>Substitute your values into the formula</a:t>
            </a:r>
          </a:p>
          <a:p>
            <a:pPr>
              <a:buFontTx/>
              <a:buNone/>
            </a:pPr>
            <a:endParaRPr lang="en-GB" altLang="en-US"/>
          </a:p>
        </p:txBody>
      </p:sp>
      <p:sp>
        <p:nvSpPr>
          <p:cNvPr id="147465" name="AutoShape 9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7466" name="AutoShape 10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7467" name="AutoShape 11">
            <a:hlinkClick r:id="rId4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7468" name="AutoShape 12">
            <a:hlinkClick r:id="rId5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graphicFrame>
        <p:nvGraphicFramePr>
          <p:cNvPr id="147469" name="Object 13"/>
          <p:cNvGraphicFramePr>
            <a:graphicFrameLocks noChangeAspect="1"/>
          </p:cNvGraphicFramePr>
          <p:nvPr/>
        </p:nvGraphicFramePr>
        <p:xfrm>
          <a:off x="2667000" y="2590800"/>
          <a:ext cx="2228850" cy="16716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2582" name="Equation" r:id="rId6" imgW="965160" imgH="723600" progId="Equation.DSMT4">
                  <p:embed/>
                </p:oleObj>
              </mc:Choice>
              <mc:Fallback>
                <p:oleObj name="Equation" r:id="rId6" imgW="965160" imgH="723600" progId="Equation.DSMT4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0" y="2590800"/>
                        <a:ext cx="2228850" cy="167163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47470" name="Group 14"/>
          <p:cNvGrpSpPr>
            <a:grpSpLocks/>
          </p:cNvGrpSpPr>
          <p:nvPr/>
        </p:nvGrpSpPr>
        <p:grpSpPr bwMode="auto">
          <a:xfrm>
            <a:off x="457200" y="4343400"/>
            <a:ext cx="8686800" cy="1544638"/>
            <a:chOff x="1104" y="2968"/>
            <a:chExt cx="5472" cy="973"/>
          </a:xfrm>
        </p:grpSpPr>
        <p:sp>
          <p:nvSpPr>
            <p:cNvPr id="147471" name="Text Box 15"/>
            <p:cNvSpPr txBox="1">
              <a:spLocks noChangeArrowheads="1"/>
            </p:cNvSpPr>
            <p:nvPr/>
          </p:nvSpPr>
          <p:spPr bwMode="auto">
            <a:xfrm>
              <a:off x="1104" y="2968"/>
              <a:ext cx="5472" cy="973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pPr>
                <a:spcBef>
                  <a:spcPct val="20000"/>
                </a:spcBef>
              </a:pP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n</a:t>
              </a:r>
              <a:r>
                <a:rPr lang="en-GB" altLang="en-US" sz="2800" b="0" baseline="-25000">
                  <a:solidFill>
                    <a:srgbClr val="6666FF"/>
                  </a:solidFill>
                  <a:latin typeface="Arial" pitchFamily="34" charset="0"/>
                </a:rPr>
                <a:t>1</a:t>
              </a: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 and n</a:t>
              </a:r>
              <a:r>
                <a:rPr lang="en-GB" altLang="en-US" sz="2800" b="0" baseline="-25000">
                  <a:solidFill>
                    <a:srgbClr val="6666FF"/>
                  </a:solidFill>
                  <a:latin typeface="Arial" pitchFamily="34" charset="0"/>
                </a:rPr>
                <a:t>2</a:t>
              </a: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 = sizes of the two samples</a:t>
              </a:r>
            </a:p>
            <a:p>
              <a:pPr>
                <a:spcBef>
                  <a:spcPct val="20000"/>
                </a:spcBef>
              </a:pPr>
              <a:r>
                <a:rPr lang="en-GB" altLang="en-US" sz="2800" b="0">
                  <a:solidFill>
                    <a:srgbClr val="6666FF"/>
                  </a:solidFill>
                  <a:latin typeface="Symbol" pitchFamily="18" charset="2"/>
                </a:rPr>
                <a:t>     </a:t>
              </a: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and      = means of the two samples</a:t>
              </a:r>
            </a:p>
            <a:p>
              <a:pPr>
                <a:spcBef>
                  <a:spcPct val="20000"/>
                </a:spcBef>
              </a:pPr>
              <a:r>
                <a:rPr lang="en-GB" altLang="en-US" sz="2800" b="0">
                  <a:solidFill>
                    <a:srgbClr val="6666FF"/>
                  </a:solidFill>
                  <a:latin typeface="Arial" pitchFamily="34" charset="0"/>
                </a:rPr>
                <a:t>s = estimate of standard deviation</a:t>
              </a:r>
            </a:p>
          </p:txBody>
        </p:sp>
        <p:graphicFrame>
          <p:nvGraphicFramePr>
            <p:cNvPr id="147472" name="Object 16"/>
            <p:cNvGraphicFramePr>
              <a:graphicFrameLocks noChangeAspect="1"/>
            </p:cNvGraphicFramePr>
            <p:nvPr/>
          </p:nvGraphicFramePr>
          <p:xfrm>
            <a:off x="1104" y="3264"/>
            <a:ext cx="257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2583" name="Equation" r:id="rId8" imgW="164880" imgH="215640" progId="Equation.DSMT4">
                    <p:embed/>
                  </p:oleObj>
                </mc:Choice>
                <mc:Fallback>
                  <p:oleObj name="Equation" r:id="rId8" imgW="164880" imgH="215640" progId="Equation.DSMT4">
                    <p:embed/>
                    <p:pic>
                      <p:nvPicPr>
                        <p:cNvPr id="0" name="Object 1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9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04" y="3264"/>
                          <a:ext cx="257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47473" name="Object 17"/>
            <p:cNvGraphicFramePr>
              <a:graphicFrameLocks noChangeAspect="1"/>
            </p:cNvGraphicFramePr>
            <p:nvPr/>
          </p:nvGraphicFramePr>
          <p:xfrm>
            <a:off x="1872" y="3264"/>
            <a:ext cx="297" cy="33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52584" name="Equation" r:id="rId10" imgW="190440" imgH="215640" progId="Equation.DSMT4">
                    <p:embed/>
                  </p:oleObj>
                </mc:Choice>
                <mc:Fallback>
                  <p:oleObj name="Equation" r:id="rId10" imgW="190440" imgH="215640" progId="Equation.DSMT4">
                    <p:embed/>
                    <p:pic>
                      <p:nvPicPr>
                        <p:cNvPr id="0" name="Object 17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1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72" y="3264"/>
                          <a:ext cx="297" cy="336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w="9525">
                              <a:solidFill>
                                <a:srgbClr val="000000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>
                              <a:effectLst>
                                <a:outerShdw dist="35921" dir="2700000" algn="ctr" rotWithShape="0">
                                  <a:srgbClr val="808080"/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7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7459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5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/>
              <a:t>Degrees of freedom</a:t>
            </a:r>
          </a:p>
        </p:txBody>
      </p:sp>
      <p:sp>
        <p:nvSpPr>
          <p:cNvPr id="14950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600200"/>
            <a:ext cx="8153400" cy="4495800"/>
          </a:xfrm>
        </p:spPr>
        <p:txBody>
          <a:bodyPr/>
          <a:lstStyle/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/>
              <a:t>The formula here for degrees of freedom is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/>
              <a:t>	</a:t>
            </a:r>
            <a:r>
              <a:rPr lang="en-GB" altLang="en-US">
                <a:solidFill>
                  <a:srgbClr val="CC0099"/>
                </a:solidFill>
              </a:rPr>
              <a:t>degrees of freedom = n</a:t>
            </a:r>
            <a:r>
              <a:rPr lang="en-GB" altLang="en-US" baseline="-25000">
                <a:solidFill>
                  <a:srgbClr val="CC0099"/>
                </a:solidFill>
              </a:rPr>
              <a:t>1</a:t>
            </a:r>
            <a:r>
              <a:rPr lang="en-GB" altLang="en-US">
                <a:solidFill>
                  <a:srgbClr val="CC0099"/>
                </a:solidFill>
              </a:rPr>
              <a:t> + n</a:t>
            </a:r>
            <a:r>
              <a:rPr lang="en-GB" altLang="en-US" baseline="-25000">
                <a:solidFill>
                  <a:srgbClr val="CC0099"/>
                </a:solidFill>
              </a:rPr>
              <a:t>2</a:t>
            </a:r>
            <a:r>
              <a:rPr lang="en-GB" altLang="en-US">
                <a:solidFill>
                  <a:srgbClr val="CC0099"/>
                </a:solidFill>
              </a:rPr>
              <a:t> – 2</a:t>
            </a:r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/>
              <a:t>Where n</a:t>
            </a:r>
            <a:r>
              <a:rPr lang="en-GB" altLang="en-US" baseline="-25000"/>
              <a:t>1</a:t>
            </a:r>
            <a:r>
              <a:rPr lang="en-GB" altLang="en-US"/>
              <a:t>, n</a:t>
            </a:r>
            <a:r>
              <a:rPr lang="en-GB" altLang="en-US" baseline="-25000"/>
              <a:t>2</a:t>
            </a:r>
            <a:r>
              <a:rPr lang="en-GB" altLang="en-US"/>
              <a:t> are the sample sizes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GB" altLang="en-US"/>
          </a:p>
          <a:p>
            <a:pPr marL="0" indent="0">
              <a:lnSpc>
                <a:spcPct val="90000"/>
              </a:lnSpc>
              <a:buFontTx/>
              <a:buNone/>
            </a:pPr>
            <a:r>
              <a:rPr lang="en-GB" altLang="en-US" sz="2800" b="1" i="1">
                <a:solidFill>
                  <a:srgbClr val="6666FF"/>
                </a:solidFill>
              </a:rPr>
              <a:t>You do not need to worry about what this means –just make sure you know the formula!</a:t>
            </a:r>
          </a:p>
          <a:p>
            <a:pPr marL="0" indent="0">
              <a:lnSpc>
                <a:spcPct val="90000"/>
              </a:lnSpc>
              <a:buFontTx/>
              <a:buNone/>
            </a:pPr>
            <a:endParaRPr lang="en-GB" altLang="en-US" sz="2400" b="1" i="1">
              <a:solidFill>
                <a:srgbClr val="6666FF"/>
              </a:solidFill>
            </a:endParaRPr>
          </a:p>
          <a:p>
            <a:pPr marL="0" indent="0" algn="just">
              <a:lnSpc>
                <a:spcPct val="90000"/>
              </a:lnSpc>
              <a:buFontTx/>
              <a:buNone/>
            </a:pPr>
            <a:r>
              <a:rPr lang="en-GB" altLang="en-US" sz="2400" i="1"/>
              <a:t>But in case you’re interested – the fewer values you have, the more likely you are to get a large t-value by chance – so the higher your value has to be to be significant.</a:t>
            </a:r>
          </a:p>
        </p:txBody>
      </p:sp>
      <p:sp>
        <p:nvSpPr>
          <p:cNvPr id="149508" name="AutoShape 4">
            <a:hlinkClick r:id="" action="ppaction://hlinkshowjump?jump=previousslide" highlightClick="1"/>
          </p:cNvPr>
          <p:cNvSpPr>
            <a:spLocks noChangeArrowheads="1"/>
          </p:cNvSpPr>
          <p:nvPr/>
        </p:nvSpPr>
        <p:spPr bwMode="auto">
          <a:xfrm>
            <a:off x="685800" y="6286500"/>
            <a:ext cx="360363" cy="360363"/>
          </a:xfrm>
          <a:prstGeom prst="actionButtonBackPrevious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9509" name="AutoShape 5">
            <a:hlinkClick r:id="" action="ppaction://hlinkshowjump?jump=nextslide" highlightClick="1"/>
          </p:cNvPr>
          <p:cNvSpPr>
            <a:spLocks noChangeArrowheads="1"/>
          </p:cNvSpPr>
          <p:nvPr/>
        </p:nvSpPr>
        <p:spPr bwMode="auto">
          <a:xfrm>
            <a:off x="8077200" y="6261100"/>
            <a:ext cx="360363" cy="360363"/>
          </a:xfrm>
          <a:prstGeom prst="actionButtonForwardNex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9510" name="AutoShape 6">
            <a:hlinkClick r:id="rId2" action="ppaction://hlinkpres?slideindex=2&amp;slidetitle=CHOOSE A PRESENTATION" highlightClick="1"/>
          </p:cNvPr>
          <p:cNvSpPr>
            <a:spLocks noChangeArrowheads="1"/>
          </p:cNvSpPr>
          <p:nvPr/>
        </p:nvSpPr>
        <p:spPr bwMode="auto">
          <a:xfrm>
            <a:off x="4287838" y="6302375"/>
            <a:ext cx="360362" cy="360363"/>
          </a:xfrm>
          <a:prstGeom prst="actionButtonHome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49511" name="AutoShape 7">
            <a:hlinkClick r:id="rId3" action="ppaction://hlinksldjump" highlightClick="1"/>
          </p:cNvPr>
          <p:cNvSpPr>
            <a:spLocks noChangeArrowheads="1"/>
          </p:cNvSpPr>
          <p:nvPr/>
        </p:nvSpPr>
        <p:spPr bwMode="auto">
          <a:xfrm>
            <a:off x="1239838" y="6281738"/>
            <a:ext cx="360362" cy="360362"/>
          </a:xfrm>
          <a:prstGeom prst="actionButtonBeginning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95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9507" grpId="0" build="p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">
      <a:dk1>
        <a:srgbClr val="000000"/>
      </a:dk1>
      <a:lt1>
        <a:srgbClr val="FFFFCC"/>
      </a:lt1>
      <a:dk2>
        <a:srgbClr val="000000"/>
      </a:dk2>
      <a:lt2>
        <a:srgbClr val="5F5F5F"/>
      </a:lt2>
      <a:accent1>
        <a:srgbClr val="6600FF"/>
      </a:accent1>
      <a:accent2>
        <a:srgbClr val="6600CC"/>
      </a:accent2>
      <a:accent3>
        <a:srgbClr val="FFFFE2"/>
      </a:accent3>
      <a:accent4>
        <a:srgbClr val="000000"/>
      </a:accent4>
      <a:accent5>
        <a:srgbClr val="B8AAFF"/>
      </a:accent5>
      <a:accent6>
        <a:srgbClr val="5C00B9"/>
      </a:accent6>
      <a:hlink>
        <a:srgbClr val="3333CC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2362</TotalTime>
  <Words>638</Words>
  <Application>Microsoft Office PowerPoint</Application>
  <PresentationFormat>On-screen Show (4:3)</PresentationFormat>
  <Paragraphs>131</Paragraphs>
  <Slides>14</Slides>
  <Notes>13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3</vt:i4>
      </vt:variant>
      <vt:variant>
        <vt:lpstr>Slide Titles</vt:lpstr>
      </vt:variant>
      <vt:variant>
        <vt:i4>14</vt:i4>
      </vt:variant>
    </vt:vector>
  </HeadingPairs>
  <TitlesOfParts>
    <vt:vector size="22" baseType="lpstr">
      <vt:lpstr>Times New Roman</vt:lpstr>
      <vt:lpstr>Arial</vt:lpstr>
      <vt:lpstr>Wingdings</vt:lpstr>
      <vt:lpstr>Symbol</vt:lpstr>
      <vt:lpstr>Default Design</vt:lpstr>
      <vt:lpstr>MathType 5.0 Equation</vt:lpstr>
      <vt:lpstr>Microsoft Excel Chart</vt:lpstr>
      <vt:lpstr>Microsoft Excel Worksheet</vt:lpstr>
      <vt:lpstr>t-test - unpaired</vt:lpstr>
      <vt:lpstr>What does it do?</vt:lpstr>
      <vt:lpstr>Planning to use it?</vt:lpstr>
      <vt:lpstr>How does it work?</vt:lpstr>
      <vt:lpstr>Doing the test</vt:lpstr>
      <vt:lpstr>Hypotheses</vt:lpstr>
      <vt:lpstr>Means &amp; Standard Deviation</vt:lpstr>
      <vt:lpstr>Formula</vt:lpstr>
      <vt:lpstr>Degrees of freedom</vt:lpstr>
      <vt:lpstr>Tables</vt:lpstr>
      <vt:lpstr>Make a decision</vt:lpstr>
      <vt:lpstr>Example: Lichen areas in polluted &amp; unpolluted locations</vt:lpstr>
      <vt:lpstr>Means &amp; Standard Deviation</vt:lpstr>
      <vt:lpstr>The test</vt:lpstr>
    </vt:vector>
  </TitlesOfParts>
  <Company>Curriculum Press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Correlation</dc:title>
  <dc:creator>Cath Brown</dc:creator>
  <cp:lastModifiedBy>setup-Software Setup Account</cp:lastModifiedBy>
  <cp:revision>97</cp:revision>
  <dcterms:created xsi:type="dcterms:W3CDTF">2003-02-19T14:52:26Z</dcterms:created>
  <dcterms:modified xsi:type="dcterms:W3CDTF">2017-03-21T16:49:33Z</dcterms:modified>
</cp:coreProperties>
</file>