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1" r:id="rId4"/>
    <p:sldId id="262" r:id="rId5"/>
    <p:sldId id="264" r:id="rId6"/>
    <p:sldId id="267" r:id="rId7"/>
    <p:sldId id="266" r:id="rId8"/>
    <p:sldId id="263" r:id="rId9"/>
    <p:sldId id="268" r:id="rId10"/>
    <p:sldId id="281" r:id="rId11"/>
    <p:sldId id="270" r:id="rId12"/>
    <p:sldId id="271" r:id="rId13"/>
    <p:sldId id="282" r:id="rId14"/>
    <p:sldId id="294" r:id="rId15"/>
    <p:sldId id="284" r:id="rId16"/>
    <p:sldId id="292" r:id="rId17"/>
    <p:sldId id="273" r:id="rId18"/>
    <p:sldId id="285" r:id="rId19"/>
    <p:sldId id="293" r:id="rId20"/>
    <p:sldId id="277" r:id="rId21"/>
    <p:sldId id="276" r:id="rId22"/>
    <p:sldId id="275" r:id="rId23"/>
    <p:sldId id="278" r:id="rId24"/>
    <p:sldId id="280" r:id="rId25"/>
    <p:sldId id="288" r:id="rId26"/>
    <p:sldId id="290" r:id="rId27"/>
    <p:sldId id="287" r:id="rId28"/>
    <p:sldId id="29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A578-297A-4D47-8261-CB9BF247CD1F}" type="datetimeFigureOut">
              <a:rPr lang="en-GB" smtClean="0"/>
              <a:t>30/10/2014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5E93F-614D-462C-98F0-7678D857AC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972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A578-297A-4D47-8261-CB9BF247CD1F}" type="datetimeFigureOut">
              <a:rPr lang="en-GB" smtClean="0"/>
              <a:t>30/10/2014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5E93F-614D-462C-98F0-7678D857AC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0380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A578-297A-4D47-8261-CB9BF247CD1F}" type="datetimeFigureOut">
              <a:rPr lang="en-GB" smtClean="0"/>
              <a:t>30/10/2014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5E93F-614D-462C-98F0-7678D857AC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3569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A578-297A-4D47-8261-CB9BF247CD1F}" type="datetimeFigureOut">
              <a:rPr lang="en-GB" smtClean="0"/>
              <a:t>30/10/2014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5E93F-614D-462C-98F0-7678D857AC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931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A578-297A-4D47-8261-CB9BF247CD1F}" type="datetimeFigureOut">
              <a:rPr lang="en-GB" smtClean="0"/>
              <a:t>30/10/2014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5E93F-614D-462C-98F0-7678D857AC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3736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A578-297A-4D47-8261-CB9BF247CD1F}" type="datetimeFigureOut">
              <a:rPr lang="en-GB" smtClean="0"/>
              <a:t>30/10/2014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5E93F-614D-462C-98F0-7678D857AC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6745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A578-297A-4D47-8261-CB9BF247CD1F}" type="datetimeFigureOut">
              <a:rPr lang="en-GB" smtClean="0"/>
              <a:t>30/10/2014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5E93F-614D-462C-98F0-7678D857AC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5430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A578-297A-4D47-8261-CB9BF247CD1F}" type="datetimeFigureOut">
              <a:rPr lang="en-GB" smtClean="0"/>
              <a:t>30/10/2014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5E93F-614D-462C-98F0-7678D857AC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5264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A578-297A-4D47-8261-CB9BF247CD1F}" type="datetimeFigureOut">
              <a:rPr lang="en-GB" smtClean="0"/>
              <a:t>30/10/2014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5E93F-614D-462C-98F0-7678D857AC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958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A578-297A-4D47-8261-CB9BF247CD1F}" type="datetimeFigureOut">
              <a:rPr lang="en-GB" smtClean="0"/>
              <a:t>30/10/2014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5E93F-614D-462C-98F0-7678D857AC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7412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A578-297A-4D47-8261-CB9BF247CD1F}" type="datetimeFigureOut">
              <a:rPr lang="en-GB" smtClean="0"/>
              <a:t>30/10/2014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5E93F-614D-462C-98F0-7678D857AC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9320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7A578-297A-4D47-8261-CB9BF247CD1F}" type="datetimeFigureOut">
              <a:rPr lang="en-GB" smtClean="0"/>
              <a:t>30/10/2014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5E93F-614D-462C-98F0-7678D857ACD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3500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2" Type="http://schemas.microsoft.com/office/2007/relationships/media" Target="../media/media19.wav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av"/><Relationship Id="rId2" Type="http://schemas.microsoft.com/office/2007/relationships/media" Target="../media/media20.wav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av"/><Relationship Id="rId2" Type="http://schemas.microsoft.com/office/2007/relationships/media" Target="../media/media22.wav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av"/><Relationship Id="rId2" Type="http://schemas.microsoft.com/office/2007/relationships/media" Target="../media/media23.wav"/><Relationship Id="rId1" Type="http://schemas.openxmlformats.org/officeDocument/2006/relationships/tags" Target="../tags/tag1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0306"/>
          </a:xfrm>
        </p:spPr>
        <p:txBody>
          <a:bodyPr>
            <a:normAutofit/>
          </a:bodyPr>
          <a:lstStyle/>
          <a:p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sz="4900" b="1" dirty="0" smtClean="0"/>
              <a:t>Roles of </a:t>
            </a:r>
            <a:r>
              <a:rPr lang="en-GB" sz="4900" b="1" smtClean="0"/>
              <a:t>Membranes Including </a:t>
            </a:r>
            <a:r>
              <a:rPr lang="en-GB" sz="4900" b="1" dirty="0" smtClean="0"/>
              <a:t>Transport</a:t>
            </a:r>
            <a:endParaRPr lang="en-GB" b="1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7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07"/>
    </mc:Choice>
    <mc:Fallback xmlns="">
      <p:transition spd="slow" advTm="19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/>
              <a:t>Rate of diffusion affected by 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/>
          <a:lstStyle/>
          <a:p>
            <a:pPr lvl="1"/>
            <a:r>
              <a:rPr lang="en-GB" dirty="0"/>
              <a:t>Temp </a:t>
            </a:r>
          </a:p>
          <a:p>
            <a:pPr lvl="1"/>
            <a:r>
              <a:rPr lang="en-GB" dirty="0"/>
              <a:t>Difference in concentration (removal of diffusing molecule will maintain this e.g. blood carries away O₂)</a:t>
            </a:r>
          </a:p>
          <a:p>
            <a:pPr lvl="1"/>
            <a:r>
              <a:rPr lang="en-GB" dirty="0"/>
              <a:t>Stirring</a:t>
            </a:r>
          </a:p>
          <a:p>
            <a:pPr lvl="1"/>
            <a:r>
              <a:rPr lang="en-GB" dirty="0"/>
              <a:t>Surface Area</a:t>
            </a:r>
          </a:p>
          <a:p>
            <a:pPr lvl="1"/>
            <a:r>
              <a:rPr lang="en-GB" dirty="0"/>
              <a:t>Distance/thickness crossed</a:t>
            </a:r>
          </a:p>
          <a:p>
            <a:pPr lvl="1"/>
            <a:r>
              <a:rPr lang="en-GB" dirty="0"/>
              <a:t>Size of molecules smaller = faster</a:t>
            </a:r>
          </a:p>
          <a:p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6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41"/>
    </mc:Choice>
    <mc:Fallback xmlns="">
      <p:transition spd="slow" advTm="42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b="1" u="sng" dirty="0"/>
              <a:t>Simple Diffusion</a:t>
            </a:r>
            <a:br>
              <a:rPr lang="en-GB" b="1" u="sng" dirty="0"/>
            </a:b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Simple, small molecules </a:t>
            </a:r>
          </a:p>
          <a:p>
            <a:pPr lvl="1"/>
            <a:r>
              <a:rPr lang="en-GB" dirty="0" smtClean="0"/>
              <a:t>e.g. </a:t>
            </a:r>
            <a:r>
              <a:rPr lang="en-GB" dirty="0"/>
              <a:t>CO₂   O₂  water</a:t>
            </a:r>
          </a:p>
          <a:p>
            <a:r>
              <a:rPr lang="en-GB" dirty="0"/>
              <a:t>Fit between phospholipid </a:t>
            </a:r>
            <a:r>
              <a:rPr lang="en-GB" dirty="0" smtClean="0"/>
              <a:t>molecules</a:t>
            </a:r>
          </a:p>
          <a:p>
            <a:endParaRPr lang="en-GB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2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50"/>
    </mc:Choice>
    <mc:Fallback xmlns="">
      <p:transition spd="slow" advTm="28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algn="l"/>
            <a:r>
              <a:rPr lang="en-GB" b="1" u="sng" dirty="0" smtClean="0"/>
              <a:t>Facilitated Diffusion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/>
          <a:lstStyle/>
          <a:p>
            <a:pPr marL="457200" lvl="1" indent="-457200"/>
            <a:r>
              <a:rPr lang="en-GB" dirty="0" smtClean="0"/>
              <a:t>Movement of larger charged molecules. E.g. Na⁺, glucose</a:t>
            </a:r>
          </a:p>
          <a:p>
            <a:pPr marL="457200" lvl="1" indent="-457200"/>
            <a:r>
              <a:rPr lang="en-GB" dirty="0" smtClean="0"/>
              <a:t>Requires channel or carrier proteins which have specific </a:t>
            </a:r>
            <a:r>
              <a:rPr lang="en-GB" dirty="0"/>
              <a:t>shape for the </a:t>
            </a:r>
            <a:r>
              <a:rPr lang="en-GB" dirty="0" smtClean="0"/>
              <a:t>ion or molecule</a:t>
            </a:r>
          </a:p>
          <a:p>
            <a:pPr marL="457200" lvl="1" indent="-457200"/>
            <a:r>
              <a:rPr lang="en-GB" dirty="0" smtClean="0"/>
              <a:t>Molecule is still diffusing so no energy is required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9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66"/>
    </mc:Choice>
    <mc:Fallback xmlns="">
      <p:transition spd="slow" advTm="57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upload.wikimedia.org/wikipedia/commons/thumb/9/91/Scheme_facilitated_diffusion_in_cell_membrane-en.svg/581px-Scheme_facilitated_diffusion_in_cell_membrane-en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24744"/>
            <a:ext cx="6984776" cy="3053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9761" y="778630"/>
            <a:ext cx="2880320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b="1" u="sng" dirty="0" smtClean="0"/>
              <a:t>Channel Proteins</a:t>
            </a:r>
          </a:p>
          <a:p>
            <a:r>
              <a:rPr lang="en-GB" sz="2000" dirty="0" smtClean="0"/>
              <a:t>Can </a:t>
            </a:r>
            <a:r>
              <a:rPr lang="en-GB" sz="2000" dirty="0"/>
              <a:t>be gated (opened or closed)</a:t>
            </a:r>
          </a:p>
          <a:p>
            <a:r>
              <a:rPr lang="en-GB" sz="2000" dirty="0"/>
              <a:t>Small ions </a:t>
            </a:r>
            <a:r>
              <a:rPr lang="en-GB" sz="2000" dirty="0" err="1"/>
              <a:t>e.g</a:t>
            </a:r>
            <a:r>
              <a:rPr lang="en-GB" sz="2000" dirty="0"/>
              <a:t> Na⁺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555776" y="1906363"/>
            <a:ext cx="576064" cy="51452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283968" y="3284984"/>
            <a:ext cx="3456384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b="1" u="sng" dirty="0" smtClean="0"/>
              <a:t>Carrier Proteins </a:t>
            </a:r>
          </a:p>
          <a:p>
            <a:r>
              <a:rPr lang="en-GB" sz="2000" dirty="0" smtClean="0"/>
              <a:t>Change </a:t>
            </a:r>
            <a:r>
              <a:rPr lang="en-GB" sz="2000" dirty="0"/>
              <a:t>shape as transport molecule across</a:t>
            </a:r>
          </a:p>
          <a:p>
            <a:r>
              <a:rPr lang="en-GB" sz="2000" dirty="0"/>
              <a:t>Larger molecules e.g. glucose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390202" y="2996952"/>
            <a:ext cx="108012" cy="5760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650614" y="2996952"/>
            <a:ext cx="801706" cy="5760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6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38"/>
    </mc:Choice>
    <mc:Fallback xmlns="">
      <p:transition spd="slow" advTm="49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813"/>
          </a:xfrm>
        </p:spPr>
        <p:txBody>
          <a:bodyPr/>
          <a:lstStyle/>
          <a:p>
            <a:pPr algn="l" eaLnBrk="1" hangingPunct="1"/>
            <a:r>
              <a:rPr lang="en-GB" altLang="en-US" b="1" u="sng" dirty="0" smtClean="0"/>
              <a:t>Summary of passive transport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3165889"/>
              </p:ext>
            </p:extLst>
          </p:nvPr>
        </p:nvGraphicFramePr>
        <p:xfrm>
          <a:off x="357188" y="928688"/>
          <a:ext cx="8229600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Substance moved</a:t>
                      </a:r>
                      <a:r>
                        <a:rPr lang="en-GB" sz="2800" baseline="0" dirty="0" smtClean="0"/>
                        <a:t> by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Examples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Simple diffusion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 dirty="0" smtClean="0"/>
                    </a:p>
                    <a:p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Facilitated diffusion using channel</a:t>
                      </a:r>
                      <a:r>
                        <a:rPr lang="en-GB" sz="2800" baseline="0" dirty="0" smtClean="0"/>
                        <a:t> proteins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Facilitated diffusion using carrier proteins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00563" y="1484784"/>
            <a:ext cx="3815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Water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Oxygen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00563" y="2492896"/>
            <a:ext cx="3239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Ions Na⁺ or Ca</a:t>
            </a:r>
            <a:r>
              <a:rPr lang="en-GB" sz="2400" b="1" dirty="0" smtClean="0">
                <a:solidFill>
                  <a:srgbClr val="FF0000"/>
                </a:solidFill>
                <a:latin typeface="Calibri"/>
              </a:rPr>
              <a:t>²</a:t>
            </a:r>
            <a:r>
              <a:rPr lang="en-GB" sz="2400" b="1" dirty="0" smtClean="0">
                <a:solidFill>
                  <a:srgbClr val="FF0000"/>
                </a:solidFill>
              </a:rPr>
              <a:t>⁺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0563" y="3429000"/>
            <a:ext cx="33838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Glucose and amino acids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4581128"/>
            <a:ext cx="8572499" cy="1446550"/>
          </a:xfrm>
          <a:prstGeom prst="rect">
            <a:avLst/>
          </a:prstGeom>
          <a:solidFill>
            <a:srgbClr val="FF3300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FF00"/>
                </a:solidFill>
              </a:rPr>
              <a:t>Tip: </a:t>
            </a:r>
          </a:p>
          <a:p>
            <a:r>
              <a:rPr lang="en-GB" sz="2000" dirty="0" smtClean="0">
                <a:solidFill>
                  <a:srgbClr val="FFFF00"/>
                </a:solidFill>
              </a:rPr>
              <a:t>When questions ask for examples of molecules moved it is often worth mentioning what these will be used for. </a:t>
            </a:r>
          </a:p>
          <a:p>
            <a:r>
              <a:rPr lang="en-GB" sz="2000" dirty="0" smtClean="0">
                <a:solidFill>
                  <a:srgbClr val="FFFF00"/>
                </a:solidFill>
              </a:rPr>
              <a:t>E.G  oxygen diffuses into mitochondria for aerobic respiration</a:t>
            </a:r>
            <a:endParaRPr lang="en-GB" sz="2000" dirty="0">
              <a:solidFill>
                <a:srgbClr val="FFFF00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936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34"/>
    </mc:Choice>
    <mc:Fallback xmlns="">
      <p:transition spd="slow" advTm="47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b="1" u="sng" dirty="0" smtClean="0"/>
              <a:t>Osmosis – a special case of diffusion</a:t>
            </a:r>
            <a:r>
              <a:rPr lang="en-GB" altLang="en-US" dirty="0" smtClean="0"/>
              <a:t> 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8929688" cy="49831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GB" altLang="en-US" smtClean="0"/>
              <a:t>	The net movement of water molecules from a region of higher water potential to a region of lower water potential (down a water potential gradient) across a partially permeable membrane.</a:t>
            </a:r>
          </a:p>
          <a:p>
            <a:pPr eaLnBrk="1" hangingPunct="1">
              <a:buFont typeface="Arial" charset="0"/>
              <a:buNone/>
            </a:pPr>
            <a:endParaRPr lang="en-GB" altLang="en-US" smtClean="0"/>
          </a:p>
          <a:p>
            <a:pPr eaLnBrk="1" hangingPunct="1">
              <a:buFont typeface="Arial" charset="0"/>
              <a:buNone/>
            </a:pPr>
            <a:r>
              <a:rPr lang="en-GB" altLang="en-US" b="1" smtClean="0">
                <a:solidFill>
                  <a:srgbClr val="0070C0"/>
                </a:solidFill>
              </a:rPr>
              <a:t>	Water potential </a:t>
            </a:r>
            <a:r>
              <a:rPr lang="en-GB" altLang="en-US" smtClean="0"/>
              <a:t>= a measure of </a:t>
            </a:r>
          </a:p>
          <a:p>
            <a:pPr eaLnBrk="1" hangingPunct="1">
              <a:buFont typeface="Arial" charset="0"/>
              <a:buNone/>
            </a:pPr>
            <a:r>
              <a:rPr lang="en-GB" altLang="en-US" smtClean="0"/>
              <a:t>	the concentration of water </a:t>
            </a:r>
          </a:p>
          <a:p>
            <a:pPr eaLnBrk="1" hangingPunct="1">
              <a:buFont typeface="Arial" charset="0"/>
              <a:buNone/>
            </a:pPr>
            <a:r>
              <a:rPr lang="en-GB" altLang="en-US" smtClean="0"/>
              <a:t>	molecules which are able to </a:t>
            </a:r>
          </a:p>
          <a:p>
            <a:pPr eaLnBrk="1" hangingPunct="1">
              <a:buFont typeface="Arial" charset="0"/>
              <a:buNone/>
            </a:pPr>
            <a:r>
              <a:rPr lang="en-GB" altLang="en-US" smtClean="0"/>
              <a:t>	diffuse.</a:t>
            </a:r>
          </a:p>
        </p:txBody>
      </p:sp>
      <p:pic>
        <p:nvPicPr>
          <p:cNvPr id="11268" name="Picture 2" descr="http://scienceaid.co.uk/biology/plants/images/osmosi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3071813"/>
            <a:ext cx="3357562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7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861"/>
    </mc:Choice>
    <mc:Fallback xmlns="">
      <p:transition spd="slow" advTm="134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u="sng" dirty="0" smtClean="0"/>
              <a:t>Osmosis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2592288"/>
          </a:xfrm>
        </p:spPr>
        <p:txBody>
          <a:bodyPr/>
          <a:lstStyle/>
          <a:p>
            <a:r>
              <a:rPr lang="en-GB" dirty="0" smtClean="0"/>
              <a:t>Only water moves by osmosis</a:t>
            </a:r>
          </a:p>
          <a:p>
            <a:r>
              <a:rPr lang="en-GB" dirty="0" smtClean="0"/>
              <a:t>Pure water has a water potential (</a:t>
            </a:r>
            <a:r>
              <a:rPr lang="el-GR" dirty="0" smtClean="0"/>
              <a:t>ψ</a:t>
            </a:r>
            <a:r>
              <a:rPr lang="en-GB" dirty="0" smtClean="0"/>
              <a:t>)=0</a:t>
            </a:r>
          </a:p>
          <a:p>
            <a:r>
              <a:rPr lang="en-GB" dirty="0" smtClean="0"/>
              <a:t>A solution has a negative </a:t>
            </a:r>
            <a:r>
              <a:rPr lang="el-GR" dirty="0" smtClean="0"/>
              <a:t>ψ</a:t>
            </a:r>
            <a:endParaRPr lang="en-GB" dirty="0" smtClean="0"/>
          </a:p>
          <a:p>
            <a:pPr lvl="1"/>
            <a:r>
              <a:rPr lang="en-GB" dirty="0" smtClean="0"/>
              <a:t>E.g. sugar solution= -0.5Kpa</a:t>
            </a:r>
          </a:p>
        </p:txBody>
      </p:sp>
      <p:sp>
        <p:nvSpPr>
          <p:cNvPr id="4" name="Oval 3"/>
          <p:cNvSpPr/>
          <p:nvPr/>
        </p:nvSpPr>
        <p:spPr>
          <a:xfrm>
            <a:off x="2123728" y="3861048"/>
            <a:ext cx="2232248" cy="16561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779912" y="4149080"/>
            <a:ext cx="1476164" cy="3028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56076" y="3861048"/>
            <a:ext cx="1764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Salt solution</a:t>
            </a:r>
          </a:p>
          <a:p>
            <a:r>
              <a:rPr lang="el-GR" sz="2400" dirty="0" smtClean="0"/>
              <a:t>Ψ</a:t>
            </a:r>
            <a:r>
              <a:rPr lang="en-GB" sz="2400" dirty="0" smtClean="0"/>
              <a:t> = -0.2KPa</a:t>
            </a:r>
            <a:endParaRPr lang="en-GB" sz="24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558787" y="4809815"/>
            <a:ext cx="1728192" cy="3463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256076" y="4825169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Potato Cube</a:t>
            </a:r>
          </a:p>
          <a:p>
            <a:r>
              <a:rPr lang="el-GR" sz="2400" dirty="0" smtClean="0"/>
              <a:t>Ψ</a:t>
            </a:r>
            <a:r>
              <a:rPr lang="en-GB" sz="2400" dirty="0" smtClean="0"/>
              <a:t> </a:t>
            </a:r>
            <a:r>
              <a:rPr lang="en-GB" sz="2400" dirty="0"/>
              <a:t>= -</a:t>
            </a:r>
            <a:r>
              <a:rPr lang="en-GB" sz="2400" dirty="0" smtClean="0"/>
              <a:t>0.6KPa</a:t>
            </a:r>
            <a:endParaRPr lang="en-GB" sz="2400" dirty="0"/>
          </a:p>
        </p:txBody>
      </p:sp>
      <p:sp>
        <p:nvSpPr>
          <p:cNvPr id="13" name="Cube 12"/>
          <p:cNvSpPr/>
          <p:nvPr/>
        </p:nvSpPr>
        <p:spPr>
          <a:xfrm>
            <a:off x="2694691" y="4354506"/>
            <a:ext cx="864096" cy="669268"/>
          </a:xfrm>
          <a:prstGeom prst="cub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107504" y="3745230"/>
            <a:ext cx="21602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Water moves towards the most negative </a:t>
            </a:r>
            <a:r>
              <a:rPr lang="el-GR" sz="2000" dirty="0" smtClean="0"/>
              <a:t>Ψ</a:t>
            </a:r>
            <a:r>
              <a:rPr lang="en-GB" sz="2000" dirty="0" smtClean="0"/>
              <a:t>.</a:t>
            </a:r>
          </a:p>
          <a:p>
            <a:endParaRPr lang="en-GB" sz="2000" dirty="0" smtClean="0"/>
          </a:p>
          <a:p>
            <a:r>
              <a:rPr lang="en-GB" sz="2400" b="1" dirty="0" smtClean="0"/>
              <a:t>Water moves into the potato</a:t>
            </a:r>
            <a:endParaRPr lang="en-GB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020271" y="3620923"/>
            <a:ext cx="2048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High water potential</a:t>
            </a:r>
            <a:endParaRPr lang="en-GB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7020272" y="4825169"/>
            <a:ext cx="2048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Lower water potential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283968" y="0"/>
            <a:ext cx="4860032" cy="1323439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Never refer to water concentration.</a:t>
            </a:r>
          </a:p>
          <a:p>
            <a:r>
              <a:rPr lang="en-GB" sz="2000" dirty="0" smtClean="0"/>
              <a:t>Always refer to </a:t>
            </a:r>
            <a:r>
              <a:rPr lang="en-GB" sz="2000" b="1" u="sng" dirty="0" smtClean="0"/>
              <a:t>water potential</a:t>
            </a:r>
          </a:p>
          <a:p>
            <a:r>
              <a:rPr lang="en-GB" sz="2000" dirty="0" smtClean="0"/>
              <a:t>Low water potential= fewer water molecules in the solution</a:t>
            </a:r>
            <a:endParaRPr lang="en-GB" sz="20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806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488"/>
    </mc:Choice>
    <mc:Fallback xmlns="">
      <p:transition spd="slow" advTm="118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8" grpId="0"/>
      <p:bldP spid="12" grpId="0"/>
      <p:bldP spid="13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altLang="en-US" sz="3800" dirty="0"/>
              <a:t>Although water molecules are polar they are small enough to pass </a:t>
            </a:r>
            <a:r>
              <a:rPr lang="en-GB" altLang="en-US" sz="3800" dirty="0" smtClean="0"/>
              <a:t>directly through </a:t>
            </a:r>
            <a:r>
              <a:rPr lang="en-GB" altLang="en-US" sz="3800" dirty="0"/>
              <a:t>the </a:t>
            </a:r>
            <a:r>
              <a:rPr lang="en-GB" altLang="en-US" sz="3800" dirty="0" smtClean="0"/>
              <a:t>phospholipid bilayer, squeezing between phospholipids.</a:t>
            </a:r>
          </a:p>
          <a:p>
            <a:pPr marL="0" indent="0">
              <a:buNone/>
            </a:pPr>
            <a:endParaRPr lang="en-GB" sz="3300" b="1" u="sng" dirty="0" smtClean="0"/>
          </a:p>
          <a:p>
            <a:pPr marL="0" indent="0">
              <a:buNone/>
            </a:pPr>
            <a:r>
              <a:rPr lang="en-GB" sz="3600" b="1" u="sng" dirty="0" smtClean="0"/>
              <a:t>Animal Cells</a:t>
            </a:r>
          </a:p>
          <a:p>
            <a:pPr lvl="1"/>
            <a:r>
              <a:rPr lang="en-GB" sz="3200" dirty="0" smtClean="0"/>
              <a:t>Gain water    burst</a:t>
            </a:r>
          </a:p>
          <a:p>
            <a:pPr lvl="1"/>
            <a:r>
              <a:rPr lang="en-GB" sz="3200" dirty="0" smtClean="0"/>
              <a:t>Lose water    shrink (</a:t>
            </a:r>
            <a:r>
              <a:rPr lang="en-GB" sz="3200" dirty="0" err="1" smtClean="0"/>
              <a:t>crenated</a:t>
            </a:r>
            <a:r>
              <a:rPr lang="en-GB" sz="3200" dirty="0" smtClean="0"/>
              <a:t>)</a:t>
            </a:r>
          </a:p>
          <a:p>
            <a:pPr lvl="1"/>
            <a:endParaRPr lang="en-GB" sz="3200" dirty="0"/>
          </a:p>
          <a:p>
            <a:pPr marL="0" indent="0">
              <a:buNone/>
            </a:pPr>
            <a:r>
              <a:rPr lang="en-GB" sz="3600" b="1" u="sng" dirty="0" smtClean="0"/>
              <a:t>Plant Cells</a:t>
            </a:r>
          </a:p>
          <a:p>
            <a:pPr lvl="1"/>
            <a:r>
              <a:rPr lang="en-GB" sz="3200" dirty="0" smtClean="0"/>
              <a:t>Gain water    Turgor (gives a plant support)</a:t>
            </a:r>
            <a:endParaRPr lang="en-GB" dirty="0" smtClean="0"/>
          </a:p>
          <a:p>
            <a:pPr lvl="1"/>
            <a:r>
              <a:rPr lang="en-GB" sz="3200" dirty="0" smtClean="0"/>
              <a:t>Lose water     Flaccid (plants wilt)</a:t>
            </a:r>
            <a:endParaRPr lang="en-GB" sz="3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730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72"/>
    </mc:Choice>
    <mc:Fallback xmlns="">
      <p:transition spd="slow" advTm="89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http://kentsimmons.uwinnipeg.ca/cm1504/Image130.gif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738932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816"/>
    </mc:Choice>
    <mc:Fallback xmlns="">
      <p:transition spd="slow" advTm="120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b="1" u="sng" dirty="0" smtClean="0"/>
              <a:t/>
            </a:r>
            <a:br>
              <a:rPr lang="en-GB" b="1" u="sng" dirty="0" smtClean="0"/>
            </a:br>
            <a:r>
              <a:rPr lang="en-GB" b="1" u="sng" dirty="0"/>
              <a:t/>
            </a:r>
            <a:br>
              <a:rPr lang="en-GB" b="1" u="sng" dirty="0"/>
            </a:br>
            <a:r>
              <a:rPr lang="en-GB" b="1" u="sng" dirty="0" smtClean="0"/>
              <a:t>Active Transport</a:t>
            </a:r>
            <a:br>
              <a:rPr lang="en-GB" b="1" u="sng" dirty="0" smtClean="0"/>
            </a:br>
            <a:r>
              <a:rPr lang="en-GB" dirty="0"/>
              <a:t>Movement of molecules </a:t>
            </a:r>
            <a:r>
              <a:rPr lang="en-GB" b="1" u="sng" dirty="0"/>
              <a:t>into or out </a:t>
            </a:r>
            <a:r>
              <a:rPr lang="en-GB" dirty="0"/>
              <a:t>of a cell requiring energy</a:t>
            </a:r>
            <a:br>
              <a:rPr lang="en-GB" dirty="0"/>
            </a:b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373387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3600" b="1" u="sng" dirty="0" smtClean="0"/>
              <a:t>Main Features</a:t>
            </a:r>
          </a:p>
          <a:p>
            <a:r>
              <a:rPr lang="en-GB" dirty="0" smtClean="0"/>
              <a:t>Where concentration gradients will prevent diffusion.</a:t>
            </a:r>
          </a:p>
          <a:p>
            <a:r>
              <a:rPr lang="en-GB" dirty="0" smtClean="0"/>
              <a:t>Moves molecules </a:t>
            </a:r>
            <a:r>
              <a:rPr lang="en-GB" u="sng" dirty="0" smtClean="0"/>
              <a:t>Low- High concentrations </a:t>
            </a:r>
            <a:r>
              <a:rPr lang="en-GB" dirty="0" smtClean="0"/>
              <a:t>which is against the gradient. </a:t>
            </a:r>
          </a:p>
          <a:p>
            <a:pPr marL="0" indent="0">
              <a:buNone/>
            </a:pPr>
            <a:r>
              <a:rPr lang="en-GB" b="1" u="sng" dirty="0" smtClean="0"/>
              <a:t>Examples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magnesium in soil actively pumped into root cells and used to make chlorophyll</a:t>
            </a:r>
          </a:p>
          <a:p>
            <a:pPr lvl="1"/>
            <a:r>
              <a:rPr lang="en-GB" u="sng" dirty="0" smtClean="0">
                <a:solidFill>
                  <a:srgbClr val="FF0000"/>
                </a:solidFill>
              </a:rPr>
              <a:t>Translocation</a:t>
            </a:r>
            <a:r>
              <a:rPr lang="en-GB" dirty="0" smtClean="0">
                <a:solidFill>
                  <a:srgbClr val="FF0000"/>
                </a:solidFill>
              </a:rPr>
              <a:t> H⁺ actively pumped out of companion cells. They then diffuse back in, </a:t>
            </a:r>
            <a:r>
              <a:rPr lang="en-GB" dirty="0" err="1" smtClean="0">
                <a:solidFill>
                  <a:srgbClr val="FF0000"/>
                </a:solidFill>
              </a:rPr>
              <a:t>cotransporting</a:t>
            </a:r>
            <a:r>
              <a:rPr lang="en-GB" dirty="0" smtClean="0">
                <a:solidFill>
                  <a:srgbClr val="FF0000"/>
                </a:solidFill>
              </a:rPr>
              <a:t> sucrose.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445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32"/>
    </mc:Choice>
    <mc:Fallback xmlns="">
      <p:transition spd="slow" advTm="100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24936" cy="3384376"/>
          </a:xfrm>
        </p:spPr>
        <p:txBody>
          <a:bodyPr>
            <a:noAutofit/>
          </a:bodyPr>
          <a:lstStyle/>
          <a:p>
            <a:pPr algn="l"/>
            <a:r>
              <a:rPr lang="en-GB" sz="4000" b="1" dirty="0" smtClean="0"/>
              <a:t>The roles of membranes can be enhanced by increasing their surface area with microvilli, infolds and layers of membranes</a:t>
            </a:r>
            <a:endParaRPr lang="en-GB" sz="3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0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53"/>
    </mc:Choice>
    <mc:Fallback xmlns="">
      <p:transition spd="slow" advTm="35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u="sng" dirty="0"/>
              <a:t>Requires energy from </a:t>
            </a:r>
            <a:r>
              <a:rPr lang="en-GB" b="1" u="sng" dirty="0" smtClean="0"/>
              <a:t>ATP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Aerobic </a:t>
            </a:r>
            <a:r>
              <a:rPr lang="en-GB" dirty="0"/>
              <a:t>respiration is required to provide ATP, which needs a supply of Oxygen and Glucose. </a:t>
            </a:r>
            <a:endParaRPr lang="en-GB" dirty="0" smtClean="0"/>
          </a:p>
          <a:p>
            <a:r>
              <a:rPr lang="en-GB" dirty="0" smtClean="0"/>
              <a:t>Many </a:t>
            </a:r>
            <a:r>
              <a:rPr lang="en-GB" dirty="0"/>
              <a:t>mitochondria are often present beside actively transporting membranes to supply </a:t>
            </a:r>
            <a:r>
              <a:rPr lang="en-GB" dirty="0" smtClean="0"/>
              <a:t>ATP.</a:t>
            </a:r>
            <a:endParaRPr lang="en-GB" dirty="0"/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487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49"/>
    </mc:Choice>
    <mc:Fallback xmlns="">
      <p:transition spd="slow" advTm="39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u="sng" dirty="0" smtClean="0"/>
              <a:t>Faster Transport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Active transport moves molecules FASTER than diffusion.</a:t>
            </a:r>
          </a:p>
          <a:p>
            <a:r>
              <a:rPr lang="en-GB" dirty="0" smtClean="0"/>
              <a:t>Important where materials need to be absorbed quickly  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5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53"/>
    </mc:Choice>
    <mc:Fallback xmlns="">
      <p:transition spd="slow" advTm="14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algn="l"/>
            <a:r>
              <a:rPr lang="en-GB" b="1" u="sng" dirty="0" smtClean="0"/>
              <a:t>Directional movement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Use of carrier proteins</a:t>
            </a:r>
          </a:p>
          <a:p>
            <a:r>
              <a:rPr lang="en-GB" dirty="0"/>
              <a:t>Carry large or charged molecules which cannot diffuse across the phospholipid </a:t>
            </a:r>
            <a:r>
              <a:rPr lang="en-GB" dirty="0" smtClean="0"/>
              <a:t>bilayer</a:t>
            </a:r>
          </a:p>
          <a:p>
            <a:r>
              <a:rPr lang="en-GB" dirty="0" smtClean="0"/>
              <a:t>Actively transported molecules can fit into the </a:t>
            </a:r>
            <a:r>
              <a:rPr lang="en-GB" b="1" u="sng" dirty="0" smtClean="0">
                <a:solidFill>
                  <a:srgbClr val="FF0000"/>
                </a:solidFill>
              </a:rPr>
              <a:t>COMPLEMENTARY SHAPE </a:t>
            </a:r>
            <a:r>
              <a:rPr lang="en-GB" dirty="0" smtClean="0"/>
              <a:t>of the carrier.</a:t>
            </a:r>
          </a:p>
          <a:p>
            <a:r>
              <a:rPr lang="en-GB" dirty="0" smtClean="0"/>
              <a:t>Often only fits on one side </a:t>
            </a:r>
          </a:p>
          <a:p>
            <a:r>
              <a:rPr lang="en-GB" dirty="0" smtClean="0"/>
              <a:t>ATP required to change the carrier shape as molecule passes through the membrane.</a:t>
            </a:r>
          </a:p>
          <a:p>
            <a:r>
              <a:rPr lang="en-GB" dirty="0" smtClean="0"/>
              <a:t>E.g. movement of glucose</a:t>
            </a:r>
            <a:endParaRPr lang="en-GB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297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42"/>
    </mc:Choice>
    <mc:Fallback xmlns="">
      <p:transition spd="slow" advTm="103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u="sng" dirty="0" smtClean="0"/>
              <a:t>Bulk Movement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GB" sz="3600" dirty="0" smtClean="0"/>
              <a:t>Exocytosis</a:t>
            </a:r>
          </a:p>
          <a:p>
            <a:pPr lvl="1"/>
            <a:r>
              <a:rPr lang="en-GB" dirty="0" smtClean="0"/>
              <a:t>Moving molecules out of the cell. Secretion of proteins e.g. enzymes and hormones such as insulin (Golgi Apparatus), building materials for cell .</a:t>
            </a:r>
          </a:p>
          <a:p>
            <a:pPr lvl="1"/>
            <a:r>
              <a:rPr lang="en-GB" sz="3600" dirty="0" smtClean="0"/>
              <a:t>Endocytosis (vesicles)</a:t>
            </a:r>
          </a:p>
          <a:p>
            <a:pPr lvl="1"/>
            <a:r>
              <a:rPr lang="en-GB" dirty="0" smtClean="0"/>
              <a:t>Pinocytosis: soluble materials.</a:t>
            </a:r>
          </a:p>
          <a:p>
            <a:pPr lvl="1"/>
            <a:r>
              <a:rPr lang="en-GB" dirty="0" smtClean="0"/>
              <a:t>Phagocytosis: larger materials such as pathogens</a:t>
            </a:r>
          </a:p>
          <a:p>
            <a:pPr marL="1200150" lvl="2" indent="-342900"/>
            <a:r>
              <a:rPr lang="en-GB" dirty="0" smtClean="0"/>
              <a:t>Lysosomes fuse with phagocytic vesicles</a:t>
            </a:r>
          </a:p>
          <a:p>
            <a:pPr marL="1200150" lvl="2" indent="-342900"/>
            <a:r>
              <a:rPr lang="en-GB" dirty="0" smtClean="0"/>
              <a:t>Movements involve cytoskeleton (microtubules) 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958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065"/>
    </mc:Choice>
    <mc:Fallback xmlns="">
      <p:transition spd="slow" advTm="139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Questions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Tables to complete</a:t>
            </a:r>
          </a:p>
          <a:p>
            <a:r>
              <a:rPr lang="en-GB" dirty="0" smtClean="0"/>
              <a:t>How receptors work</a:t>
            </a:r>
          </a:p>
          <a:p>
            <a:r>
              <a:rPr lang="en-GB" dirty="0" smtClean="0"/>
              <a:t>Labelling a diagrams/ </a:t>
            </a:r>
            <a:r>
              <a:rPr lang="en-GB" dirty="0" err="1" smtClean="0"/>
              <a:t>electronmicrographs</a:t>
            </a:r>
            <a:endParaRPr lang="en-GB" dirty="0" smtClean="0"/>
          </a:p>
          <a:p>
            <a:r>
              <a:rPr lang="en-GB" dirty="0" smtClean="0"/>
              <a:t>Measuring </a:t>
            </a:r>
          </a:p>
          <a:p>
            <a:r>
              <a:rPr lang="en-GB" dirty="0" smtClean="0"/>
              <a:t>Data and experimental questions on transport.</a:t>
            </a:r>
          </a:p>
          <a:p>
            <a:pPr lvl="1"/>
            <a:r>
              <a:rPr lang="en-GB" dirty="0" smtClean="0"/>
              <a:t>Look for differences in concentration</a:t>
            </a:r>
          </a:p>
          <a:p>
            <a:pPr lvl="1"/>
            <a:r>
              <a:rPr lang="en-GB" dirty="0" smtClean="0"/>
              <a:t>Is it active or passive transport</a:t>
            </a:r>
          </a:p>
          <a:p>
            <a:pPr lvl="1"/>
            <a:r>
              <a:rPr lang="en-GB" dirty="0" smtClean="0"/>
              <a:t>In a solution are we referring to the solute or the water in which case it is osmosis.</a:t>
            </a:r>
          </a:p>
          <a:p>
            <a:r>
              <a:rPr lang="en-GB" dirty="0" smtClean="0"/>
              <a:t>Always give examples of molecules being transported and what they are needed for, </a:t>
            </a:r>
            <a:r>
              <a:rPr lang="en-GB" dirty="0" err="1" smtClean="0"/>
              <a:t>eg</a:t>
            </a:r>
            <a:r>
              <a:rPr lang="en-GB" dirty="0" smtClean="0"/>
              <a:t> oxygen for aerobic respiration, nitrates for making amino acids which are then used for forming plant protein</a:t>
            </a:r>
          </a:p>
          <a:p>
            <a:pPr lvl="1"/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8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133"/>
    </mc:Choice>
    <mc:Fallback xmlns="">
      <p:transition spd="slow" advTm="121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 descr="june11.pdf (SECURED) - Adobe Reader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62" t="10988" r="27638" b="29076"/>
          <a:stretch/>
        </p:blipFill>
        <p:spPr>
          <a:xfrm>
            <a:off x="467544" y="-243408"/>
            <a:ext cx="7776864" cy="7843332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5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40"/>
    </mc:Choice>
    <mc:Fallback xmlns="">
      <p:transition spd="slow" advTm="40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7078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9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37"/>
    </mc:Choice>
    <mc:Fallback xmlns="">
      <p:transition spd="slow" advTm="32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e11.pdf (SECURED) - Adobe Reader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" t="11736" r="28011" b="36302"/>
          <a:stretch/>
        </p:blipFill>
        <p:spPr>
          <a:xfrm>
            <a:off x="467544" y="-297835"/>
            <a:ext cx="7520756" cy="717890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2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51"/>
    </mc:Choice>
    <mc:Fallback xmlns="">
      <p:transition spd="slow" advTm="43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2" y="0"/>
            <a:ext cx="8874067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01"/>
    </mc:Choice>
    <mc:Fallback xmlns="">
      <p:transition spd="slow" advTm="27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332656"/>
            <a:ext cx="8579296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4300" b="1" u="sng" dirty="0"/>
              <a:t>Separating internal and external environments</a:t>
            </a:r>
            <a:endParaRPr lang="en-GB" sz="4300" u="sng" dirty="0"/>
          </a:p>
          <a:p>
            <a:pPr lvl="1"/>
            <a:r>
              <a:rPr lang="en-GB" sz="3000" dirty="0" smtClean="0"/>
              <a:t>By creating a partially permeable barrier</a:t>
            </a:r>
          </a:p>
          <a:p>
            <a:pPr marL="457200" lvl="1" indent="0">
              <a:buNone/>
            </a:pPr>
            <a:endParaRPr lang="en-GB" dirty="0" smtClean="0"/>
          </a:p>
          <a:p>
            <a:pPr marL="457200" lvl="1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sz="4300" b="1" u="sng" dirty="0"/>
              <a:t>Separating cell components from cytoplasm</a:t>
            </a:r>
            <a:endParaRPr lang="en-GB" sz="4300" u="sng" dirty="0"/>
          </a:p>
          <a:p>
            <a:pPr lvl="1"/>
            <a:r>
              <a:rPr lang="en-GB" dirty="0" err="1" smtClean="0"/>
              <a:t>E.g</a:t>
            </a:r>
            <a:r>
              <a:rPr lang="en-GB" dirty="0" smtClean="0"/>
              <a:t> the nuclear envelope keeps the genetic material separate from the rest of the cell.</a:t>
            </a:r>
          </a:p>
          <a:p>
            <a:pPr lvl="1"/>
            <a:r>
              <a:rPr lang="en-GB" dirty="0" err="1" smtClean="0"/>
              <a:t>Tonoplast</a:t>
            </a:r>
            <a:r>
              <a:rPr lang="en-GB" dirty="0" smtClean="0"/>
              <a:t> holds the cell sap in the vacuole</a:t>
            </a: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943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72"/>
    </mc:Choice>
    <mc:Fallback xmlns="">
      <p:transition spd="slow" advTm="47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l"/>
            <a:r>
              <a:rPr lang="en-GB" b="1" u="sng" dirty="0" smtClean="0"/>
              <a:t>Forming Other Organelles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857403"/>
          </a:xfrm>
        </p:spPr>
        <p:txBody>
          <a:bodyPr/>
          <a:lstStyle/>
          <a:p>
            <a:pPr lvl="1"/>
            <a:r>
              <a:rPr lang="en-GB" dirty="0" smtClean="0"/>
              <a:t>Golgi Apparatus</a:t>
            </a:r>
          </a:p>
          <a:p>
            <a:pPr lvl="1"/>
            <a:r>
              <a:rPr lang="en-GB" dirty="0" smtClean="0"/>
              <a:t>Smooth and Rough Endoplasmic Reticulum (SER RER)</a:t>
            </a:r>
          </a:p>
          <a:p>
            <a:pPr lvl="1"/>
            <a:r>
              <a:rPr lang="en-GB" dirty="0" smtClean="0"/>
              <a:t>Lysosomes</a:t>
            </a:r>
          </a:p>
          <a:p>
            <a:pPr lvl="1"/>
            <a:r>
              <a:rPr lang="en-GB" dirty="0" smtClean="0"/>
              <a:t>Vesicles</a:t>
            </a:r>
          </a:p>
          <a:p>
            <a:pPr lvl="1"/>
            <a:r>
              <a:rPr lang="en-GB" dirty="0" smtClean="0"/>
              <a:t>Nuclear envelope</a:t>
            </a:r>
          </a:p>
          <a:p>
            <a:pPr lvl="1"/>
            <a:r>
              <a:rPr lang="en-GB" dirty="0" err="1" smtClean="0"/>
              <a:t>Tonoplast</a:t>
            </a:r>
            <a:r>
              <a:rPr lang="en-GB" dirty="0" smtClean="0"/>
              <a:t> of Vacuole</a:t>
            </a:r>
          </a:p>
          <a:p>
            <a:pPr lvl="1"/>
            <a:r>
              <a:rPr lang="en-GB" dirty="0" smtClean="0"/>
              <a:t>Chloroplast lamellae/ thylakoids</a:t>
            </a:r>
          </a:p>
          <a:p>
            <a:pPr lvl="1"/>
            <a:r>
              <a:rPr lang="en-GB" dirty="0" smtClean="0"/>
              <a:t>Mitochondrial membranes(cristae)</a:t>
            </a:r>
          </a:p>
          <a:p>
            <a:pPr lvl="1"/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722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14"/>
    </mc:Choice>
    <mc:Fallback xmlns="">
      <p:transition spd="slow" advTm="59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GB" b="1" u="sng" smtClean="0"/>
              <a:t>Site of Reactions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Some membranes have enzymes embedded or attached to them</a:t>
            </a:r>
          </a:p>
          <a:p>
            <a:pPr lvl="1"/>
            <a:r>
              <a:rPr lang="en-GB" dirty="0" smtClean="0"/>
              <a:t>E.g. Mitochondria and Chloroplasts have specialised membranes where metabolic reactions occur.</a:t>
            </a:r>
          </a:p>
          <a:p>
            <a:pPr marL="857250" lvl="2" indent="0">
              <a:buNone/>
            </a:pPr>
            <a:r>
              <a:rPr lang="en-GB" dirty="0" smtClean="0"/>
              <a:t>Mitochondria cristae: --aerobic respiration</a:t>
            </a:r>
          </a:p>
          <a:p>
            <a:pPr marL="857250" lvl="2" indent="0">
              <a:buNone/>
            </a:pPr>
            <a:r>
              <a:rPr lang="en-GB" dirty="0" smtClean="0"/>
              <a:t>Chloroplast thylakoids:-- photosynthesis</a:t>
            </a:r>
          </a:p>
          <a:p>
            <a:pPr lvl="1"/>
            <a:r>
              <a:rPr lang="en-GB" dirty="0" smtClean="0"/>
              <a:t>Increased membrane surface area by having extra layers of membrane to increase the number of reactions</a:t>
            </a:r>
            <a:endParaRPr lang="en-GB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015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52"/>
    </mc:Choice>
    <mc:Fallback xmlns="">
      <p:transition spd="slow" advTm="45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GB" b="1" u="sng" dirty="0" smtClean="0"/>
              <a:t>Cell Signalling</a:t>
            </a:r>
            <a:r>
              <a:rPr lang="en-GB" u="sng" dirty="0"/>
              <a:t/>
            </a:r>
            <a:br>
              <a:rPr lang="en-GB" u="sng" dirty="0"/>
            </a:b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rmAutofit/>
          </a:bodyPr>
          <a:lstStyle/>
          <a:p>
            <a:r>
              <a:rPr lang="en-GB" sz="3600" dirty="0" smtClean="0"/>
              <a:t>Proteins, Glycoproteins and Glycolipids</a:t>
            </a:r>
          </a:p>
          <a:p>
            <a:r>
              <a:rPr lang="en-GB" sz="3600" dirty="0" smtClean="0"/>
              <a:t>Role</a:t>
            </a:r>
          </a:p>
          <a:p>
            <a:pPr lvl="1"/>
            <a:r>
              <a:rPr lang="en-GB" dirty="0" smtClean="0"/>
              <a:t>How cells communicate with each other to control and co-ordinate their activities</a:t>
            </a:r>
          </a:p>
          <a:p>
            <a:pPr lvl="1"/>
            <a:r>
              <a:rPr lang="en-GB" dirty="0"/>
              <a:t>R</a:t>
            </a:r>
            <a:r>
              <a:rPr lang="en-GB" dirty="0" smtClean="0"/>
              <a:t>ecognising cells as ‘self’ so the immune system does not attack them</a:t>
            </a:r>
          </a:p>
          <a:p>
            <a:pPr lvl="1"/>
            <a:r>
              <a:rPr lang="en-GB" dirty="0" smtClean="0"/>
              <a:t>Directs cells to bind together, forming tissues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934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56"/>
    </mc:Choice>
    <mc:Fallback xmlns="">
      <p:transition spd="slow" advTm="80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sz="4900" b="1" u="sng" dirty="0"/>
              <a:t>Receptor </a:t>
            </a:r>
            <a:r>
              <a:rPr lang="en-GB" sz="4900" b="1" u="sng" dirty="0" smtClean="0"/>
              <a:t>sites</a:t>
            </a:r>
            <a:r>
              <a:rPr lang="en-GB" u="sng" dirty="0"/>
              <a:t/>
            </a:r>
            <a:br>
              <a:rPr lang="en-GB" u="sng" dirty="0"/>
            </a:b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112568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Specific  </a:t>
            </a:r>
            <a:r>
              <a:rPr lang="en-GB" u="sng" dirty="0" smtClean="0">
                <a:solidFill>
                  <a:srgbClr val="FF0000"/>
                </a:solidFill>
              </a:rPr>
              <a:t>COMPLEMENTARY SHAPE </a:t>
            </a:r>
            <a:r>
              <a:rPr lang="en-GB" dirty="0" smtClean="0"/>
              <a:t>to the receptor molecule </a:t>
            </a:r>
            <a:r>
              <a:rPr lang="en-GB" dirty="0" err="1" smtClean="0"/>
              <a:t>e.g</a:t>
            </a:r>
            <a:r>
              <a:rPr lang="en-GB" dirty="0" smtClean="0"/>
              <a:t> hormone</a:t>
            </a:r>
          </a:p>
          <a:p>
            <a:r>
              <a:rPr lang="en-GB" dirty="0" smtClean="0"/>
              <a:t>Receptor molecule e.g. a hormone such as </a:t>
            </a:r>
            <a:r>
              <a:rPr lang="en-GB" b="1" dirty="0" smtClean="0"/>
              <a:t>insulin </a:t>
            </a:r>
            <a:r>
              <a:rPr lang="en-GB" dirty="0" smtClean="0">
                <a:solidFill>
                  <a:srgbClr val="FF0000"/>
                </a:solidFill>
              </a:rPr>
              <a:t>binds</a:t>
            </a:r>
            <a:r>
              <a:rPr lang="en-GB" dirty="0" smtClean="0"/>
              <a:t> to the receptor and this will trigger a response that increases the number of glucose channels in the cell surface membrane to absorb more glucose which results in lower blood glucose levels</a:t>
            </a:r>
          </a:p>
          <a:p>
            <a:r>
              <a:rPr lang="en-GB" dirty="0" smtClean="0"/>
              <a:t>Only cells with the correct receptors can respond to the receptor molecule (hormone)</a:t>
            </a:r>
          </a:p>
          <a:p>
            <a:r>
              <a:rPr lang="en-GB" dirty="0" smtClean="0"/>
              <a:t>Drugs and poisons can bind to receptors and modify cell activity.</a:t>
            </a:r>
          </a:p>
          <a:p>
            <a:r>
              <a:rPr lang="en-GB" dirty="0" smtClean="0"/>
              <a:t>Some diseases </a:t>
            </a:r>
            <a:r>
              <a:rPr lang="en-GB" dirty="0" err="1" smtClean="0"/>
              <a:t>e.g</a:t>
            </a:r>
            <a:r>
              <a:rPr lang="en-GB" dirty="0" smtClean="0"/>
              <a:t> HIV can use receptors to enter cells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715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156"/>
    </mc:Choice>
    <mc:Fallback xmlns="">
      <p:transition spd="slow" advTm="133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sz="4900" b="1" u="sng" dirty="0" smtClean="0"/>
              <a:t>Controlling transport in and out of the cell and organelles</a:t>
            </a:r>
            <a:r>
              <a:rPr lang="en-GB" b="1" u="sng" dirty="0"/>
              <a:t/>
            </a:r>
            <a:br>
              <a:rPr lang="en-GB" b="1" u="sng" dirty="0"/>
            </a:b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021907"/>
          </a:xfrm>
        </p:spPr>
        <p:txBody>
          <a:bodyPr/>
          <a:lstStyle/>
          <a:p>
            <a:pPr lvl="1"/>
            <a:r>
              <a:rPr lang="en-GB" dirty="0" smtClean="0"/>
              <a:t>Simple diffusion </a:t>
            </a:r>
          </a:p>
          <a:p>
            <a:pPr lvl="1"/>
            <a:r>
              <a:rPr lang="en-GB" dirty="0" smtClean="0"/>
              <a:t>Facilitated diffusion</a:t>
            </a:r>
          </a:p>
          <a:p>
            <a:pPr lvl="2"/>
            <a:r>
              <a:rPr lang="en-GB" dirty="0" smtClean="0"/>
              <a:t>Channel protein</a:t>
            </a:r>
          </a:p>
          <a:p>
            <a:pPr lvl="2"/>
            <a:r>
              <a:rPr lang="en-GB" dirty="0" smtClean="0"/>
              <a:t>Carrier Protein</a:t>
            </a:r>
          </a:p>
          <a:p>
            <a:pPr lvl="1"/>
            <a:r>
              <a:rPr lang="en-GB" dirty="0" smtClean="0"/>
              <a:t>Active Transport</a:t>
            </a:r>
          </a:p>
          <a:p>
            <a:pPr lvl="2"/>
            <a:r>
              <a:rPr lang="en-GB" dirty="0" smtClean="0"/>
              <a:t>Carrier proteins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882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21"/>
    </mc:Choice>
    <mc:Fallback xmlns="">
      <p:transition spd="slow" advTm="26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648"/>
            <a:ext cx="8229600" cy="1143000"/>
          </a:xfrm>
        </p:spPr>
        <p:txBody>
          <a:bodyPr/>
          <a:lstStyle/>
          <a:p>
            <a:r>
              <a:rPr lang="en-GB" b="1" u="sng" dirty="0" smtClean="0"/>
              <a:t>PASSIVE TRANSPORT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97971"/>
          </a:xfrm>
        </p:spPr>
        <p:txBody>
          <a:bodyPr>
            <a:normAutofit/>
          </a:bodyPr>
          <a:lstStyle/>
          <a:p>
            <a:r>
              <a:rPr lang="en-GB" dirty="0" smtClean="0"/>
              <a:t>Particles have </a:t>
            </a:r>
            <a:r>
              <a:rPr lang="en-GB" dirty="0" smtClean="0">
                <a:solidFill>
                  <a:srgbClr val="FF0000"/>
                </a:solidFill>
              </a:rPr>
              <a:t>kinetic energy </a:t>
            </a:r>
            <a:r>
              <a:rPr lang="en-GB" dirty="0" smtClean="0"/>
              <a:t>which causes their directional movement 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Requires a concentration </a:t>
            </a:r>
          </a:p>
          <a:p>
            <a:pPr marL="400050" lvl="1" indent="0">
              <a:buNone/>
            </a:pPr>
            <a:r>
              <a:rPr lang="en-GB" sz="3200" dirty="0" smtClean="0"/>
              <a:t>gradient. </a:t>
            </a:r>
            <a:r>
              <a:rPr lang="en-GB" sz="3200" dirty="0"/>
              <a:t>Molecules move </a:t>
            </a:r>
            <a:r>
              <a:rPr lang="en-GB" sz="3200" u="sng" dirty="0" smtClean="0"/>
              <a:t>down</a:t>
            </a:r>
            <a:r>
              <a:rPr lang="en-GB" sz="3200" dirty="0" smtClean="0"/>
              <a:t> the gradient from </a:t>
            </a:r>
            <a:r>
              <a:rPr lang="en-GB" sz="3200" dirty="0">
                <a:solidFill>
                  <a:srgbClr val="FF0000"/>
                </a:solidFill>
              </a:rPr>
              <a:t>High to Low </a:t>
            </a:r>
            <a:endParaRPr lang="en-GB" sz="3200" dirty="0" smtClean="0">
              <a:solidFill>
                <a:srgbClr val="FF0000"/>
              </a:solidFill>
            </a:endParaRPr>
          </a:p>
        </p:txBody>
      </p:sp>
      <p:pic>
        <p:nvPicPr>
          <p:cNvPr id="4" name="Picture 2" descr="http://www.biologycorner.com/resources/diffusion-animated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00808"/>
            <a:ext cx="2282576" cy="228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910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36"/>
    </mc:Choice>
    <mc:Fallback xmlns="">
      <p:transition spd="slow" advTm="42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3.9|5.3|9.1|5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3|6.6|28.6|2.3|7.7|13.4|1|5.3|28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18.9|15.3|2.5|22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.1|8.3|11.1|2.6|25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1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|24.3|11.5|11.6|7.6|15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5|25.3|7.9|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4.8|12|2.9|7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6.4|0.9|7.8|37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18.7|48.4|2.6|3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21.6|15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4.4|7.9|5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</TotalTime>
  <Words>937</Words>
  <Application>Microsoft Office PowerPoint</Application>
  <PresentationFormat>On-screen Show (4:3)</PresentationFormat>
  <Paragraphs>154</Paragraphs>
  <Slides>28</Slides>
  <Notes>0</Notes>
  <HiddenSlides>0</HiddenSlides>
  <MMClips>28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 Roles of Membranes Including Transport</vt:lpstr>
      <vt:lpstr>The roles of membranes can be enhanced by increasing their surface area with microvilli, infolds and layers of membranes</vt:lpstr>
      <vt:lpstr>PowerPoint Presentation</vt:lpstr>
      <vt:lpstr>Forming Other Organelles</vt:lpstr>
      <vt:lpstr>Site of Reactions </vt:lpstr>
      <vt:lpstr>Cell Signalling </vt:lpstr>
      <vt:lpstr>Receptor sites </vt:lpstr>
      <vt:lpstr>Controlling transport in and out of the cell and organelles </vt:lpstr>
      <vt:lpstr>PASSIVE TRANSPORT</vt:lpstr>
      <vt:lpstr>Rate of diffusion affected by  </vt:lpstr>
      <vt:lpstr>Simple Diffusion </vt:lpstr>
      <vt:lpstr>Facilitated Diffusion</vt:lpstr>
      <vt:lpstr>PowerPoint Presentation</vt:lpstr>
      <vt:lpstr>Summary of passive transport</vt:lpstr>
      <vt:lpstr>Osmosis – a special case of diffusion </vt:lpstr>
      <vt:lpstr>Osmosis</vt:lpstr>
      <vt:lpstr>PowerPoint Presentation</vt:lpstr>
      <vt:lpstr>PowerPoint Presentation</vt:lpstr>
      <vt:lpstr>  Active Transport Movement of molecules into or out of a cell requiring energy </vt:lpstr>
      <vt:lpstr>Requires energy from ATP</vt:lpstr>
      <vt:lpstr>Faster Transport</vt:lpstr>
      <vt:lpstr>Directional movement</vt:lpstr>
      <vt:lpstr>Bulk Movement</vt:lpstr>
      <vt:lpstr>Questions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 BIOLOGY REVISION  Cell Membranes and associated Organelles  Transport across Membranes</dc:title>
  <dc:creator>User</dc:creator>
  <cp:lastModifiedBy>setup-Software Setup Account</cp:lastModifiedBy>
  <cp:revision>68</cp:revision>
  <dcterms:created xsi:type="dcterms:W3CDTF">2013-04-13T09:50:00Z</dcterms:created>
  <dcterms:modified xsi:type="dcterms:W3CDTF">2014-10-30T22:41:06Z</dcterms:modified>
</cp:coreProperties>
</file>