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8" r:id="rId3"/>
    <p:sldId id="263" r:id="rId4"/>
    <p:sldId id="259" r:id="rId5"/>
    <p:sldId id="261" r:id="rId6"/>
    <p:sldId id="262" r:id="rId7"/>
    <p:sldId id="265" r:id="rId8"/>
    <p:sldId id="264" r:id="rId9"/>
    <p:sldId id="267" r:id="rId10"/>
    <p:sldId id="266" r:id="rId11"/>
    <p:sldId id="270" r:id="rId12"/>
    <p:sldId id="269" r:id="rId13"/>
    <p:sldId id="272" r:id="rId14"/>
    <p:sldId id="268" r:id="rId15"/>
    <p:sldId id="271" r:id="rId16"/>
    <p:sldId id="275" r:id="rId17"/>
    <p:sldId id="274" r:id="rId18"/>
    <p:sldId id="273" r:id="rId19"/>
    <p:sldId id="277" r:id="rId20"/>
    <p:sldId id="276" r:id="rId21"/>
    <p:sldId id="278" r:id="rId22"/>
    <p:sldId id="260" r:id="rId23"/>
    <p:sldId id="279" r:id="rId24"/>
    <p:sldId id="282" r:id="rId25"/>
    <p:sldId id="280" r:id="rId26"/>
    <p:sldId id="287" r:id="rId27"/>
    <p:sldId id="283" r:id="rId28"/>
    <p:sldId id="281" r:id="rId29"/>
    <p:sldId id="284" r:id="rId30"/>
    <p:sldId id="288" r:id="rId31"/>
    <p:sldId id="285" r:id="rId32"/>
    <p:sldId id="28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4" autoAdjust="0"/>
    <p:restoredTop sz="96696" autoAdjust="0"/>
  </p:normalViewPr>
  <p:slideViewPr>
    <p:cSldViewPr>
      <p:cViewPr>
        <p:scale>
          <a:sx n="60" d="100"/>
          <a:sy n="60" d="100"/>
        </p:scale>
        <p:origin x="-714" y="-2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quartz\Users\aje\AS%20Politics\Parliament\Peerage%20appointments%201997-201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Sheet1!$A$4</c:f>
              <c:strCache>
                <c:ptCount val="1"/>
                <c:pt idx="0">
                  <c:v>Conservative</c:v>
                </c:pt>
              </c:strCache>
            </c:strRef>
          </c:tx>
          <c:invertIfNegative val="0"/>
          <c:dLbls>
            <c:showLegendKey val="0"/>
            <c:showVal val="1"/>
            <c:showCatName val="0"/>
            <c:showSerName val="0"/>
            <c:showPercent val="0"/>
            <c:showBubbleSize val="0"/>
            <c:showLeaderLines val="0"/>
          </c:dLbls>
          <c:cat>
            <c:strRef>
              <c:f>Sheet1!$B$3:$D$3</c:f>
              <c:strCache>
                <c:ptCount val="3"/>
                <c:pt idx="0">
                  <c:v>Tony Blair  
(May 1997 – June 2007)</c:v>
                </c:pt>
                <c:pt idx="1">
                  <c:v>Gordon Brown (June 2007 – May 2010)</c:v>
                </c:pt>
                <c:pt idx="2">
                  <c:v>David Cameron (May 2010–16)</c:v>
                </c:pt>
              </c:strCache>
            </c:strRef>
          </c:cat>
          <c:val>
            <c:numRef>
              <c:f>Sheet1!$B$4:$D$4</c:f>
              <c:numCache>
                <c:formatCode>General</c:formatCode>
                <c:ptCount val="3"/>
                <c:pt idx="0">
                  <c:v>47</c:v>
                </c:pt>
                <c:pt idx="1">
                  <c:v>20</c:v>
                </c:pt>
                <c:pt idx="2">
                  <c:v>119</c:v>
                </c:pt>
              </c:numCache>
            </c:numRef>
          </c:val>
        </c:ser>
        <c:ser>
          <c:idx val="1"/>
          <c:order val="1"/>
          <c:tx>
            <c:strRef>
              <c:f>Sheet1!$A$5</c:f>
              <c:strCache>
                <c:ptCount val="1"/>
                <c:pt idx="0">
                  <c:v>Labour</c:v>
                </c:pt>
              </c:strCache>
            </c:strRef>
          </c:tx>
          <c:spPr>
            <a:solidFill>
              <a:srgbClr val="FF0000"/>
            </a:solidFill>
          </c:spPr>
          <c:invertIfNegative val="0"/>
          <c:dLbls>
            <c:showLegendKey val="0"/>
            <c:showVal val="1"/>
            <c:showCatName val="0"/>
            <c:showSerName val="0"/>
            <c:showPercent val="0"/>
            <c:showBubbleSize val="0"/>
            <c:showLeaderLines val="0"/>
          </c:dLbls>
          <c:cat>
            <c:strRef>
              <c:f>Sheet1!$B$3:$D$3</c:f>
              <c:strCache>
                <c:ptCount val="3"/>
                <c:pt idx="0">
                  <c:v>Tony Blair  
(May 1997 – June 2007)</c:v>
                </c:pt>
                <c:pt idx="1">
                  <c:v>Gordon Brown (June 2007 – May 2010)</c:v>
                </c:pt>
                <c:pt idx="2">
                  <c:v>David Cameron (May 2010–16)</c:v>
                </c:pt>
              </c:strCache>
            </c:strRef>
          </c:cat>
          <c:val>
            <c:numRef>
              <c:f>Sheet1!$B$5:$D$5</c:f>
              <c:numCache>
                <c:formatCode>General</c:formatCode>
                <c:ptCount val="3"/>
                <c:pt idx="0">
                  <c:v>131</c:v>
                </c:pt>
                <c:pt idx="1">
                  <c:v>39</c:v>
                </c:pt>
                <c:pt idx="2">
                  <c:v>34</c:v>
                </c:pt>
              </c:numCache>
            </c:numRef>
          </c:val>
        </c:ser>
        <c:ser>
          <c:idx val="2"/>
          <c:order val="2"/>
          <c:tx>
            <c:strRef>
              <c:f>Sheet1!$A$6</c:f>
              <c:strCache>
                <c:ptCount val="1"/>
                <c:pt idx="0">
                  <c:v>Liberal Democrat</c:v>
                </c:pt>
              </c:strCache>
            </c:strRef>
          </c:tx>
          <c:spPr>
            <a:solidFill>
              <a:srgbClr val="FFC000"/>
            </a:solidFill>
          </c:spPr>
          <c:invertIfNegative val="0"/>
          <c:dLbls>
            <c:showLegendKey val="0"/>
            <c:showVal val="1"/>
            <c:showCatName val="0"/>
            <c:showSerName val="0"/>
            <c:showPercent val="0"/>
            <c:showBubbleSize val="0"/>
            <c:showLeaderLines val="0"/>
          </c:dLbls>
          <c:cat>
            <c:strRef>
              <c:f>Sheet1!$B$3:$D$3</c:f>
              <c:strCache>
                <c:ptCount val="3"/>
                <c:pt idx="0">
                  <c:v>Tony Blair  
(May 1997 – June 2007)</c:v>
                </c:pt>
                <c:pt idx="1">
                  <c:v>Gordon Brown (June 2007 – May 2010)</c:v>
                </c:pt>
                <c:pt idx="2">
                  <c:v>David Cameron (May 2010–16)</c:v>
                </c:pt>
              </c:strCache>
            </c:strRef>
          </c:cat>
          <c:val>
            <c:numRef>
              <c:f>Sheet1!$B$6:$D$6</c:f>
              <c:numCache>
                <c:formatCode>General</c:formatCode>
                <c:ptCount val="3"/>
                <c:pt idx="0">
                  <c:v>43</c:v>
                </c:pt>
                <c:pt idx="1">
                  <c:v>11</c:v>
                </c:pt>
                <c:pt idx="2">
                  <c:v>58</c:v>
                </c:pt>
              </c:numCache>
            </c:numRef>
          </c:val>
        </c:ser>
        <c:ser>
          <c:idx val="3"/>
          <c:order val="3"/>
          <c:tx>
            <c:strRef>
              <c:f>Sheet1!$A$7</c:f>
              <c:strCache>
                <c:ptCount val="1"/>
                <c:pt idx="0">
                  <c:v>Independent/Crossbench/other</c:v>
                </c:pt>
              </c:strCache>
            </c:strRef>
          </c:tx>
          <c:spPr>
            <a:solidFill>
              <a:schemeClr val="bg1">
                <a:lumMod val="75000"/>
              </a:schemeClr>
            </a:solidFill>
          </c:spPr>
          <c:invertIfNegative val="0"/>
          <c:dLbls>
            <c:showLegendKey val="0"/>
            <c:showVal val="1"/>
            <c:showCatName val="0"/>
            <c:showSerName val="0"/>
            <c:showPercent val="0"/>
            <c:showBubbleSize val="0"/>
            <c:showLeaderLines val="0"/>
          </c:dLbls>
          <c:cat>
            <c:strRef>
              <c:f>Sheet1!$B$3:$D$3</c:f>
              <c:strCache>
                <c:ptCount val="3"/>
                <c:pt idx="0">
                  <c:v>Tony Blair  
(May 1997 – June 2007)</c:v>
                </c:pt>
                <c:pt idx="1">
                  <c:v>Gordon Brown (June 2007 – May 2010)</c:v>
                </c:pt>
                <c:pt idx="2">
                  <c:v>David Cameron (May 2010–16)</c:v>
                </c:pt>
              </c:strCache>
            </c:strRef>
          </c:cat>
          <c:val>
            <c:numRef>
              <c:f>Sheet1!$B$7:$D$7</c:f>
              <c:numCache>
                <c:formatCode>General</c:formatCode>
                <c:ptCount val="3"/>
                <c:pt idx="0">
                  <c:v>96</c:v>
                </c:pt>
                <c:pt idx="1">
                  <c:v>19</c:v>
                </c:pt>
                <c:pt idx="2">
                  <c:v>33</c:v>
                </c:pt>
              </c:numCache>
            </c:numRef>
          </c:val>
        </c:ser>
        <c:dLbls>
          <c:showLegendKey val="0"/>
          <c:showVal val="0"/>
          <c:showCatName val="0"/>
          <c:showSerName val="0"/>
          <c:showPercent val="0"/>
          <c:showBubbleSize val="0"/>
        </c:dLbls>
        <c:gapWidth val="150"/>
        <c:axId val="30537984"/>
        <c:axId val="71770112"/>
      </c:barChart>
      <c:catAx>
        <c:axId val="30537984"/>
        <c:scaling>
          <c:orientation val="minMax"/>
        </c:scaling>
        <c:delete val="0"/>
        <c:axPos val="b"/>
        <c:majorTickMark val="out"/>
        <c:minorTickMark val="none"/>
        <c:tickLblPos val="nextTo"/>
        <c:txPr>
          <a:bodyPr/>
          <a:lstStyle/>
          <a:p>
            <a:pPr>
              <a:defRPr sz="1700" b="1"/>
            </a:pPr>
            <a:endParaRPr lang="en-US"/>
          </a:p>
        </c:txPr>
        <c:crossAx val="71770112"/>
        <c:crosses val="autoZero"/>
        <c:auto val="1"/>
        <c:lblAlgn val="ctr"/>
        <c:lblOffset val="100"/>
        <c:noMultiLvlLbl val="0"/>
      </c:catAx>
      <c:valAx>
        <c:axId val="71770112"/>
        <c:scaling>
          <c:orientation val="minMax"/>
        </c:scaling>
        <c:delete val="0"/>
        <c:axPos val="l"/>
        <c:majorGridlines/>
        <c:numFmt formatCode="General" sourceLinked="1"/>
        <c:majorTickMark val="out"/>
        <c:minorTickMark val="none"/>
        <c:tickLblPos val="nextTo"/>
        <c:crossAx val="30537984"/>
        <c:crosses val="autoZero"/>
        <c:crossBetween val="between"/>
      </c:valAx>
    </c:plotArea>
    <c:plotVisOnly val="1"/>
    <c:dispBlanksAs val="gap"/>
    <c:showDLblsOverMax val="0"/>
  </c:chart>
  <c:spPr>
    <a:solidFill>
      <a:schemeClr val="bg1"/>
    </a:solidFill>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5BB16E-E952-4130-96C7-3A2139123A6E}" type="datetimeFigureOut">
              <a:rPr lang="en-GB" smtClean="0"/>
              <a:t>24/02/2018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3287C4-2285-4638-A93E-6F5A0DA603ED}" type="slidenum">
              <a:rPr lang="en-GB" smtClean="0"/>
              <a:t>‹#›</a:t>
            </a:fld>
            <a:endParaRPr lang="en-GB"/>
          </a:p>
        </p:txBody>
      </p:sp>
    </p:spTree>
    <p:extLst>
      <p:ext uri="{BB962C8B-B14F-4D97-AF65-F5344CB8AC3E}">
        <p14:creationId xmlns:p14="http://schemas.microsoft.com/office/powerpoint/2010/main" val="3202202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12a </a:t>
            </a:r>
            <a:r>
              <a:rPr lang="en-GB" smtClean="0"/>
              <a:t>restart</a:t>
            </a:r>
            <a:r>
              <a:rPr lang="en-GB" baseline="0" smtClean="0"/>
              <a:t> here</a:t>
            </a:r>
            <a:endParaRPr lang="en-GB"/>
          </a:p>
        </p:txBody>
      </p:sp>
      <p:sp>
        <p:nvSpPr>
          <p:cNvPr id="4" name="Slide Number Placeholder 3"/>
          <p:cNvSpPr>
            <a:spLocks noGrp="1"/>
          </p:cNvSpPr>
          <p:nvPr>
            <p:ph type="sldNum" sz="quarter" idx="10"/>
          </p:nvPr>
        </p:nvSpPr>
        <p:spPr/>
        <p:txBody>
          <a:bodyPr/>
          <a:lstStyle/>
          <a:p>
            <a:fld id="{803287C4-2285-4638-A93E-6F5A0DA603ED}" type="slidenum">
              <a:rPr lang="en-GB" smtClean="0"/>
              <a:t>10</a:t>
            </a:fld>
            <a:endParaRPr lang="en-GB"/>
          </a:p>
        </p:txBody>
      </p:sp>
    </p:spTree>
    <p:extLst>
      <p:ext uri="{BB962C8B-B14F-4D97-AF65-F5344CB8AC3E}">
        <p14:creationId xmlns:p14="http://schemas.microsoft.com/office/powerpoint/2010/main" val="2742585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13b </a:t>
            </a:r>
            <a:r>
              <a:rPr lang="en-GB" smtClean="0"/>
              <a:t>restart</a:t>
            </a:r>
            <a:r>
              <a:rPr lang="en-GB" baseline="0" smtClean="0"/>
              <a:t> here</a:t>
            </a:r>
            <a:endParaRPr lang="en-GB"/>
          </a:p>
        </p:txBody>
      </p:sp>
      <p:sp>
        <p:nvSpPr>
          <p:cNvPr id="4" name="Slide Number Placeholder 3"/>
          <p:cNvSpPr>
            <a:spLocks noGrp="1"/>
          </p:cNvSpPr>
          <p:nvPr>
            <p:ph type="sldNum" sz="quarter" idx="10"/>
          </p:nvPr>
        </p:nvSpPr>
        <p:spPr/>
        <p:txBody>
          <a:bodyPr/>
          <a:lstStyle/>
          <a:p>
            <a:fld id="{803287C4-2285-4638-A93E-6F5A0DA603ED}" type="slidenum">
              <a:rPr lang="en-GB" smtClean="0"/>
              <a:t>11</a:t>
            </a:fld>
            <a:endParaRPr lang="en-GB"/>
          </a:p>
        </p:txBody>
      </p:sp>
    </p:spTree>
    <p:extLst>
      <p:ext uri="{BB962C8B-B14F-4D97-AF65-F5344CB8AC3E}">
        <p14:creationId xmlns:p14="http://schemas.microsoft.com/office/powerpoint/2010/main" val="1503404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03287C4-2285-4638-A93E-6F5A0DA603ED}" type="slidenum">
              <a:rPr lang="en-GB" smtClean="0"/>
              <a:t>13</a:t>
            </a:fld>
            <a:endParaRPr lang="en-GB"/>
          </a:p>
        </p:txBody>
      </p:sp>
    </p:spTree>
    <p:extLst>
      <p:ext uri="{BB962C8B-B14F-4D97-AF65-F5344CB8AC3E}">
        <p14:creationId xmlns:p14="http://schemas.microsoft.com/office/powerpoint/2010/main" val="258911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12c restart here</a:t>
            </a:r>
            <a:endParaRPr lang="en-GB" dirty="0"/>
          </a:p>
        </p:txBody>
      </p:sp>
      <p:sp>
        <p:nvSpPr>
          <p:cNvPr id="4" name="Slide Number Placeholder 3"/>
          <p:cNvSpPr>
            <a:spLocks noGrp="1"/>
          </p:cNvSpPr>
          <p:nvPr>
            <p:ph type="sldNum" sz="quarter" idx="10"/>
          </p:nvPr>
        </p:nvSpPr>
        <p:spPr/>
        <p:txBody>
          <a:bodyPr/>
          <a:lstStyle/>
          <a:p>
            <a:fld id="{803287C4-2285-4638-A93E-6F5A0DA603ED}" type="slidenum">
              <a:rPr lang="en-GB" smtClean="0"/>
              <a:t>16</a:t>
            </a:fld>
            <a:endParaRPr lang="en-GB"/>
          </a:p>
        </p:txBody>
      </p:sp>
    </p:spTree>
    <p:extLst>
      <p:ext uri="{BB962C8B-B14F-4D97-AF65-F5344CB8AC3E}">
        <p14:creationId xmlns:p14="http://schemas.microsoft.com/office/powerpoint/2010/main" val="2053858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13d Restart</a:t>
            </a:r>
            <a:r>
              <a:rPr lang="en-GB" baseline="0" dirty="0" smtClean="0"/>
              <a:t> here + </a:t>
            </a:r>
            <a:r>
              <a:rPr lang="en-GB" baseline="0" dirty="0" err="1" smtClean="0"/>
              <a:t>syn</a:t>
            </a:r>
            <a:r>
              <a:rPr lang="en-GB" baseline="0" dirty="0" smtClean="0"/>
              <a:t> planning + set </a:t>
            </a:r>
            <a:r>
              <a:rPr lang="en-GB" baseline="0" dirty="0" err="1" smtClean="0"/>
              <a:t>syn</a:t>
            </a:r>
            <a:r>
              <a:rPr lang="en-GB" baseline="0" dirty="0" smtClean="0"/>
              <a:t> essay + elections test Friday</a:t>
            </a:r>
            <a:endParaRPr lang="en-GB" dirty="0" smtClean="0"/>
          </a:p>
          <a:p>
            <a:endParaRPr lang="en-GB" dirty="0"/>
          </a:p>
        </p:txBody>
      </p:sp>
      <p:sp>
        <p:nvSpPr>
          <p:cNvPr id="4" name="Slide Number Placeholder 3"/>
          <p:cNvSpPr>
            <a:spLocks noGrp="1"/>
          </p:cNvSpPr>
          <p:nvPr>
            <p:ph type="sldNum" sz="quarter" idx="10"/>
          </p:nvPr>
        </p:nvSpPr>
        <p:spPr/>
        <p:txBody>
          <a:bodyPr/>
          <a:lstStyle/>
          <a:p>
            <a:fld id="{803287C4-2285-4638-A93E-6F5A0DA603ED}" type="slidenum">
              <a:rPr lang="en-GB" smtClean="0"/>
              <a:t>18</a:t>
            </a:fld>
            <a:endParaRPr lang="en-GB"/>
          </a:p>
        </p:txBody>
      </p:sp>
    </p:spTree>
    <p:extLst>
      <p:ext uri="{BB962C8B-B14F-4D97-AF65-F5344CB8AC3E}">
        <p14:creationId xmlns:p14="http://schemas.microsoft.com/office/powerpoint/2010/main" val="2636141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803287C4-2285-4638-A93E-6F5A0DA603ED}" type="slidenum">
              <a:rPr lang="en-GB" smtClean="0"/>
              <a:t>20</a:t>
            </a:fld>
            <a:endParaRPr lang="en-GB"/>
          </a:p>
        </p:txBody>
      </p:sp>
    </p:spTree>
    <p:extLst>
      <p:ext uri="{BB962C8B-B14F-4D97-AF65-F5344CB8AC3E}">
        <p14:creationId xmlns:p14="http://schemas.microsoft.com/office/powerpoint/2010/main" val="2926430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03287C4-2285-4638-A93E-6F5A0DA603ED}" type="slidenum">
              <a:rPr lang="en-GB" smtClean="0"/>
              <a:t>26</a:t>
            </a:fld>
            <a:endParaRPr lang="en-GB"/>
          </a:p>
        </p:txBody>
      </p:sp>
    </p:spTree>
    <p:extLst>
      <p:ext uri="{BB962C8B-B14F-4D97-AF65-F5344CB8AC3E}">
        <p14:creationId xmlns:p14="http://schemas.microsoft.com/office/powerpoint/2010/main" val="1439972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03287C4-2285-4638-A93E-6F5A0DA603ED}" type="slidenum">
              <a:rPr lang="en-GB" smtClean="0"/>
              <a:t>27</a:t>
            </a:fld>
            <a:endParaRPr lang="en-GB"/>
          </a:p>
        </p:txBody>
      </p:sp>
    </p:spTree>
    <p:extLst>
      <p:ext uri="{BB962C8B-B14F-4D97-AF65-F5344CB8AC3E}">
        <p14:creationId xmlns:p14="http://schemas.microsoft.com/office/powerpoint/2010/main" val="1439972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9F1E803-18F4-4701-8059-140F54B7F6AB}" type="datetimeFigureOut">
              <a:rPr lang="en-GB" smtClean="0"/>
              <a:t>24/02/2018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1506725564"/>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F1E803-18F4-4701-8059-140F54B7F6AB}" type="datetimeFigureOut">
              <a:rPr lang="en-GB" smtClean="0"/>
              <a:t>24/02/2018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3507344668"/>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F1E803-18F4-4701-8059-140F54B7F6AB}" type="datetimeFigureOut">
              <a:rPr lang="en-GB" smtClean="0"/>
              <a:t>24/02/2018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1185929114"/>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F1E803-18F4-4701-8059-140F54B7F6AB}" type="datetimeFigureOut">
              <a:rPr lang="en-GB" smtClean="0"/>
              <a:t>24/02/2018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2586043994"/>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F1E803-18F4-4701-8059-140F54B7F6AB}" type="datetimeFigureOut">
              <a:rPr lang="en-GB" smtClean="0"/>
              <a:t>24/02/2018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1520657771"/>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9F1E803-18F4-4701-8059-140F54B7F6AB}" type="datetimeFigureOut">
              <a:rPr lang="en-GB" smtClean="0"/>
              <a:t>24/02/2018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439003248"/>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9F1E803-18F4-4701-8059-140F54B7F6AB}" type="datetimeFigureOut">
              <a:rPr lang="en-GB" smtClean="0"/>
              <a:t>24/02/2018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2553378379"/>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9F1E803-18F4-4701-8059-140F54B7F6AB}" type="datetimeFigureOut">
              <a:rPr lang="en-GB" smtClean="0"/>
              <a:t>24/02/2018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1492543971"/>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F1E803-18F4-4701-8059-140F54B7F6AB}" type="datetimeFigureOut">
              <a:rPr lang="en-GB" smtClean="0"/>
              <a:t>24/02/2018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3710433924"/>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F1E803-18F4-4701-8059-140F54B7F6AB}" type="datetimeFigureOut">
              <a:rPr lang="en-GB" smtClean="0"/>
              <a:t>24/02/2018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1202844648"/>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F1E803-18F4-4701-8059-140F54B7F6AB}" type="datetimeFigureOut">
              <a:rPr lang="en-GB" smtClean="0"/>
              <a:t>24/02/2018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A77C2F-83FD-4A94-BF63-53305CD6F5A8}" type="slidenum">
              <a:rPr lang="en-GB" smtClean="0"/>
              <a:t>‹#›</a:t>
            </a:fld>
            <a:endParaRPr lang="en-GB"/>
          </a:p>
        </p:txBody>
      </p:sp>
    </p:spTree>
    <p:extLst>
      <p:ext uri="{BB962C8B-B14F-4D97-AF65-F5344CB8AC3E}">
        <p14:creationId xmlns:p14="http://schemas.microsoft.com/office/powerpoint/2010/main" val="2953438025"/>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F1E803-18F4-4701-8059-140F54B7F6AB}" type="datetimeFigureOut">
              <a:rPr lang="en-GB" smtClean="0"/>
              <a:t>24/02/2018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A77C2F-83FD-4A94-BF63-53305CD6F5A8}" type="slidenum">
              <a:rPr lang="en-GB" smtClean="0"/>
              <a:t>‹#›</a:t>
            </a:fld>
            <a:endParaRPr lang="en-GB"/>
          </a:p>
        </p:txBody>
      </p:sp>
    </p:spTree>
    <p:extLst>
      <p:ext uri="{BB962C8B-B14F-4D97-AF65-F5344CB8AC3E}">
        <p14:creationId xmlns:p14="http://schemas.microsoft.com/office/powerpoint/2010/main" val="4047134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leftfootforward.org/2011/10/french-primaries-point-the-way-for-democracy/"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hyperlink" Target="https://petition.parliament.uk/" TargetMode="External"/><Relationship Id="rId7"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www.independent.co.uk/life-style/health-and-families/health-news/labour-uses-epetition-to-win-commons-debate-on-health-bill-7546216.html" TargetMode="External"/><Relationship Id="rId4" Type="http://schemas.openxmlformats.org/officeDocument/2006/relationships/hyperlink" Target="http://www.parliament.uk/petitions-committee"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publications.parliament.uk/pa/cm201213/cmhansrd/cm130117/wmstext/130117m0001.htm" TargetMode="External"/><Relationship Id="rId2" Type="http://schemas.openxmlformats.org/officeDocument/2006/relationships/hyperlink" Target="http://webarchive.nationalarchives.gov.uk/20121204113930/http:/publicreadingstage.cabinetoffice.gov.uk/" TargetMode="External"/><Relationship Id="rId1" Type="http://schemas.openxmlformats.org/officeDocument/2006/relationships/slideLayout" Target="../slideLayouts/slideLayout2.xml"/><Relationship Id="rId6" Type="http://schemas.openxmlformats.org/officeDocument/2006/relationships/image" Target="../media/image2.jpg"/><Relationship Id="rId5" Type="http://schemas.openxmlformats.org/officeDocument/2006/relationships/image" Target="../media/image1.jpg"/><Relationship Id="rId4" Type="http://schemas.openxmlformats.org/officeDocument/2006/relationships/hyperlink" Target="http://www.parliament.uk/business/publications/research/briefing-papers/SN06406/public-reading-stage-of-bill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parliament.uk/briefing-papers/SN03409.pdf" TargetMode="External"/><Relationship Id="rId7"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www.heart.co.uk/sussex/news/local/brighton-hove-no-council-tax-referendum/" TargetMode="External"/><Relationship Id="rId4" Type="http://schemas.openxmlformats.org/officeDocument/2006/relationships/hyperlink" Target="http://www.parliament.uk/briefing-papers/SN05682"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leftfootforward.org/2014/04/the-maria-miller-affair-shows-we-need-the-right-to-recall-mps/" TargetMode="External"/><Relationship Id="rId7" Type="http://schemas.openxmlformats.org/officeDocument/2006/relationships/image" Target="../media/image2.jpg"/><Relationship Id="rId2" Type="http://schemas.openxmlformats.org/officeDocument/2006/relationships/hyperlink" Target="http://www.parliament.uk/business/committees/committees-a-z/commons-select/political-and-constitutional-reform-committee/inquiries/parliament-2010/recall-of-mps/" TargetMode="Externa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www.bbc.co.uk/news/uk-politics-30184066" TargetMode="External"/><Relationship Id="rId4" Type="http://schemas.openxmlformats.org/officeDocument/2006/relationships/hyperlink" Target="http://services.parliament.uk/bills/2014-15/recallofmps.html"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hyperlink" Target="http://www.bbc.co.uk/news/uk-wales-politics-28711253" TargetMode="Externa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hyperlink" Target="http://constitution-unit.com/2013/02/05/the-dragon-roars-welsh-devolution-and-the-uk-supreme-court/" TargetMode="External"/><Relationship Id="rId5" Type="http://schemas.openxmlformats.org/officeDocument/2006/relationships/hyperlink" Target="http://commissionondevolutioninwales.independent.gov.uk/" TargetMode="External"/><Relationship Id="rId4" Type="http://schemas.openxmlformats.org/officeDocument/2006/relationships/hyperlink" Target="http://www.bbc.co.uk/news/uk-scotland-17903145"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eutopialaw.com/2012/01/19/the-european-union-act-2011-three-key-question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hyperlink" Target="http://news.bbc.co.uk/democracylive/hi/europe/newsid_9662000/9662077.stm" TargetMode="External"/><Relationship Id="rId2" Type="http://schemas.openxmlformats.org/officeDocument/2006/relationships/hyperlink" Target="http://www.bbc.co.uk/news/uk-politics-20757384" TargetMode="Externa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hyperlink" Target="http://www.bbc.co.uk/news/uk-politics-26381922"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parliament.uk/business/committees/committees-a-z/commons-select/liaison-committee/news/select-committees-and-public-appointments-government-response-publication/" TargetMode="External"/><Relationship Id="rId2" Type="http://schemas.openxmlformats.org/officeDocument/2006/relationships/hyperlink" Target="http://www.bbc.co.uk/news/education-16946484" TargetMode="Externa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gov.uk/government/uploads/system/uploads/attachment_data/file/78977/coalition_programme_for_government.pdf"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hyperlink" Target="http://www.bbc.co.uk/news/uk-politics-1794995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jp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bbc.co.uk/news/uk-20352539"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2.xml.rels><?xml version="1.0" encoding="UTF-8" standalone="yes"?>
<Relationships xmlns="http://schemas.openxmlformats.org/package/2006/relationships"><Relationship Id="rId3" Type="http://schemas.openxmlformats.org/officeDocument/2006/relationships/hyperlink" Target="http://www.bbc.co.uk/news/uk-scotland-scotland-politics-19946156" TargetMode="Externa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www.theguardian.com/politics/2014/nov/27/scottish-devolution-smith-commission-key-points" TargetMode="External"/><Relationship Id="rId4" Type="http://schemas.openxmlformats.org/officeDocument/2006/relationships/hyperlink" Target="http://www.bbc.co.uk/news/uk-scotland-scotland-politics-21245701"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independent.co.uk/news/uk/crime/new-security-bill-will-force-online-service-providers-to-keep-log-of-users-activity-9877902.html" TargetMode="External"/><Relationship Id="rId2" Type="http://schemas.openxmlformats.org/officeDocument/2006/relationships/hyperlink" Target="http://www.theguardian.com/law/2013/jun/14/what-are-secret-courts" TargetMode="Externa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jpg"/></Relationships>
</file>

<file path=ppt/slides/_rels/slide24.xml.rels><?xml version="1.0" encoding="UTF-8" standalone="yes"?>
<Relationships xmlns="http://schemas.openxmlformats.org/package/2006/relationships"><Relationship Id="rId3" Type="http://schemas.openxmlformats.org/officeDocument/2006/relationships/hyperlink" Target="http://www.bbc.co.uk/news/uk-politics-20431995" TargetMode="Externa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www.telegraph.co.uk/news/uknews/law-and-order/9833827/CRB-checks-are-a-breach-of-human-rights.html" TargetMode="External"/><Relationship Id="rId4" Type="http://schemas.openxmlformats.org/officeDocument/2006/relationships/hyperlink" Target="http://www.bbc.co.uk/news/uk-42271100"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bbc.co.uk/news/uk-politics-21148282"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6.xml.rels><?xml version="1.0" encoding="UTF-8" standalone="yes"?>
<Relationships xmlns="http://schemas.openxmlformats.org/package/2006/relationships"><Relationship Id="rId3" Type="http://schemas.openxmlformats.org/officeDocument/2006/relationships/hyperlink" Target="http://www.theguardian.com/commentisfree/2013/aug/01/crowded-house-too-many-lords" TargetMode="External"/><Relationship Id="rId7"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www.democraticaudit.com/?p=3098" TargetMode="External"/><Relationship Id="rId4" Type="http://schemas.openxmlformats.org/officeDocument/2006/relationships/hyperlink" Target="http://blogs.channel4.com/michael-crick-on-politics/cameron-promises-to-cram-yet-more-peers-into-the-lords/2138" TargetMode="External"/></Relationships>
</file>

<file path=ppt/slides/_rels/slide2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www.theguardian.com/commentisfree/2013/aug/01/crowded-house-too-many-lords" TargetMode="External"/><Relationship Id="rId7"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www.democraticaudit.com/?p=3098" TargetMode="External"/><Relationship Id="rId4" Type="http://schemas.openxmlformats.org/officeDocument/2006/relationships/hyperlink" Target="http://blogs.channel4.com/michael-crick-on-politics/cameron-promises-to-cram-yet-more-peers-into-the-lords/2138" TargetMode="External"/><Relationship Id="rId9" Type="http://schemas.openxmlformats.org/officeDocument/2006/relationships/chart" Target="../charts/char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constitution-unit.com/2013/01/30/succession-to-the-crown-bill-the-religious-tests/"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bbc.co.uk/news/uk-politics-30484453"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hyperlink" Target="http://www.bbc.co.uk/news/uk-politics-33370064" TargetMode="Externa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www.economist.com/node/18651298" TargetMode="External"/><Relationship Id="rId3" Type="http://schemas.openxmlformats.org/officeDocument/2006/relationships/hyperlink" Target="https://www.gov.uk/government/policies/constitutional-reform" TargetMode="External"/><Relationship Id="rId7" Type="http://schemas.openxmlformats.org/officeDocument/2006/relationships/hyperlink" Target="http://news.bbc.co.uk/1/hi/scotland/8100215.stm" TargetMode="External"/><Relationship Id="rId2" Type="http://schemas.openxmlformats.org/officeDocument/2006/relationships/hyperlink" Target="https://www.ucl.ac.uk/constitution-unit/whatis" TargetMode="External"/><Relationship Id="rId1" Type="http://schemas.openxmlformats.org/officeDocument/2006/relationships/slideLayout" Target="../slideLayouts/slideLayout2.xml"/><Relationship Id="rId6" Type="http://schemas.openxmlformats.org/officeDocument/2006/relationships/hyperlink" Target="http://news.bbc.co.uk/democracylive/hi/guides/newsid_9435000/9435018.stm" TargetMode="External"/><Relationship Id="rId11" Type="http://schemas.openxmlformats.org/officeDocument/2006/relationships/image" Target="../media/image2.jpg"/><Relationship Id="rId5" Type="http://schemas.openxmlformats.org/officeDocument/2006/relationships/hyperlink" Target="https://www.opendemocracy.net/ourkingdom/graham-allen/cabinet-manual-on-uk-governance-is-no-substitute-for-written-constitution" TargetMode="External"/><Relationship Id="rId10" Type="http://schemas.openxmlformats.org/officeDocument/2006/relationships/image" Target="../media/image1.jpg"/><Relationship Id="rId4" Type="http://schemas.openxmlformats.org/officeDocument/2006/relationships/hyperlink" Target="http://www.economist.com/node/18617926" TargetMode="External"/><Relationship Id="rId9" Type="http://schemas.openxmlformats.org/officeDocument/2006/relationships/hyperlink" Target="http://www.bbc.co.uk/news/uk-politics-12910672"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bbc.co.uk/news/uk-politics-29605766" TargetMode="External"/><Relationship Id="rId2" Type="http://schemas.openxmlformats.org/officeDocument/2006/relationships/hyperlink" Target="http://blogs.lse.ac.uk/politicsandpolicy/general-election-2014-dunleavy/" TargetMode="Externa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bbc.co.uk/news/uk-politics-13428909"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constitution-unit.com/tag/backbench-business-committee/" TargetMode="External"/><Relationship Id="rId7" Type="http://schemas.openxmlformats.org/officeDocument/2006/relationships/image" Target="../media/image2.jpg"/><Relationship Id="rId2" Type="http://schemas.openxmlformats.org/officeDocument/2006/relationships/hyperlink" Target="http://www.conservativehome.com/thetorydiary/2012/03/tory-mps-condemn-government-interference-over-backbench-business-committee.html" TargetMode="Externa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www.parliament.uk/business/committees/committees-a-z/commons-select/backbench-business-committee/news/debate-on-liaison-committee-report-on-select-committee-effectiveness-resources-and-powers-/" TargetMode="External"/><Relationship Id="rId4" Type="http://schemas.openxmlformats.org/officeDocument/2006/relationships/hyperlink" Target="http://www.bbc.co.uk/news/uk-politics-1736168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00808"/>
            <a:ext cx="7772400" cy="1800199"/>
          </a:xfrm>
          <a:ln>
            <a:noFill/>
          </a:ln>
        </p:spPr>
        <p:txBody>
          <a:bodyPr>
            <a:noAutofit/>
          </a:bodyPr>
          <a:lstStyle/>
          <a:p>
            <a:r>
              <a:rPr lang="en-US" sz="6000" b="1" i="1" dirty="0" smtClean="0">
                <a:solidFill>
                  <a:schemeClr val="bg1">
                    <a:lumMod val="75000"/>
                  </a:schemeClr>
                </a:solidFill>
                <a:effectLst>
                  <a:outerShdw blurRad="38100" dist="38100" dir="2700000" algn="tl">
                    <a:srgbClr val="000000">
                      <a:alpha val="43137"/>
                    </a:srgbClr>
                  </a:outerShdw>
                </a:effectLst>
              </a:rPr>
              <a:t>“Dude, where’s my Constitution?”</a:t>
            </a:r>
            <a:endParaRPr lang="en-GB" sz="6000" b="1" i="1" dirty="0">
              <a:solidFill>
                <a:schemeClr val="bg1">
                  <a:lumMod val="75000"/>
                </a:schemeClr>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95536" y="3717032"/>
            <a:ext cx="8424936" cy="3024336"/>
          </a:xfrm>
        </p:spPr>
        <p:txBody>
          <a:bodyPr>
            <a:normAutofit fontScale="92500" lnSpcReduction="20000"/>
          </a:bodyPr>
          <a:lstStyle/>
          <a:p>
            <a:r>
              <a:rPr lang="en-US" sz="6500" b="1" dirty="0">
                <a:blipFill dpi="0" rotWithShape="1">
                  <a:blip r:embed="rId2">
                    <a:extLst>
                      <a:ext uri="{28A0092B-C50C-407E-A947-70E740481C1C}">
                        <a14:useLocalDpi xmlns:a14="http://schemas.microsoft.com/office/drawing/2010/main" val="0"/>
                      </a:ext>
                    </a:extLst>
                  </a:blip>
                  <a:srcRect/>
                  <a:stretch>
                    <a:fillRect/>
                  </a:stretch>
                </a:blipFill>
              </a:rPr>
              <a:t>The Coalition &amp; </a:t>
            </a:r>
            <a:r>
              <a:rPr lang="en-US" sz="6500" b="1" dirty="0" smtClean="0">
                <a:blipFill dpi="0" rotWithShape="1">
                  <a:blip r:embed="rId2">
                    <a:extLst>
                      <a:ext uri="{28A0092B-C50C-407E-A947-70E740481C1C}">
                        <a14:useLocalDpi xmlns:a14="http://schemas.microsoft.com/office/drawing/2010/main" val="0"/>
                      </a:ext>
                    </a:extLst>
                  </a:blip>
                  <a:srcRect/>
                  <a:stretch>
                    <a:fillRect/>
                  </a:stretch>
                </a:blipFill>
              </a:rPr>
              <a:t>beyond -Constitutional Reform:</a:t>
            </a:r>
          </a:p>
          <a:p>
            <a:r>
              <a:rPr lang="en-US" sz="5400" b="1" dirty="0" smtClean="0">
                <a:blipFill dpi="0" rotWithShape="1">
                  <a:blip r:embed="rId2">
                    <a:extLst>
                      <a:ext uri="{28A0092B-C50C-407E-A947-70E740481C1C}">
                        <a14:useLocalDpi xmlns:a14="http://schemas.microsoft.com/office/drawing/2010/main" val="0"/>
                      </a:ext>
                    </a:extLst>
                  </a:blip>
                  <a:srcRect/>
                  <a:stretch>
                    <a:fillRect/>
                  </a:stretch>
                </a:blipFill>
              </a:rPr>
              <a:t>Proposals and Progress </a:t>
            </a:r>
            <a:br>
              <a:rPr lang="en-US" sz="5400" b="1" dirty="0" smtClean="0">
                <a:blipFill dpi="0" rotWithShape="1">
                  <a:blip r:embed="rId2">
                    <a:extLst>
                      <a:ext uri="{28A0092B-C50C-407E-A947-70E740481C1C}">
                        <a14:useLocalDpi xmlns:a14="http://schemas.microsoft.com/office/drawing/2010/main" val="0"/>
                      </a:ext>
                    </a:extLst>
                  </a:blip>
                  <a:srcRect/>
                  <a:stretch>
                    <a:fillRect/>
                  </a:stretch>
                </a:blipFill>
              </a:rPr>
            </a:br>
            <a:r>
              <a:rPr lang="en-US" sz="5400" b="1" dirty="0" smtClean="0">
                <a:blipFill dpi="0" rotWithShape="1">
                  <a:blip r:embed="rId2">
                    <a:extLst>
                      <a:ext uri="{28A0092B-C50C-407E-A947-70E740481C1C}">
                        <a14:useLocalDpi xmlns:a14="http://schemas.microsoft.com/office/drawing/2010/main" val="0"/>
                      </a:ext>
                    </a:extLst>
                  </a:blip>
                  <a:srcRect/>
                  <a:stretch>
                    <a:fillRect/>
                  </a:stretch>
                </a:blipFill>
              </a:rPr>
              <a:t>to Feb 2018</a:t>
            </a:r>
            <a:endParaRPr lang="en-GB" sz="4300" dirty="0" smtClean="0"/>
          </a:p>
          <a:p>
            <a:endParaRPr lang="en-GB" dirty="0"/>
          </a:p>
        </p:txBody>
      </p:sp>
    </p:spTree>
    <p:extLst>
      <p:ext uri="{BB962C8B-B14F-4D97-AF65-F5344CB8AC3E}">
        <p14:creationId xmlns:p14="http://schemas.microsoft.com/office/powerpoint/2010/main" val="1733723281"/>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750"/>
                                        <p:tgtEl>
                                          <p:spTgt spid="3">
                                            <p:txEl>
                                              <p:pRg st="0" end="0"/>
                                            </p:txEl>
                                          </p:spTgt>
                                        </p:tgtEl>
                                      </p:cBhvr>
                                    </p:animEffect>
                                  </p:childTnLst>
                                </p:cTn>
                              </p:par>
                            </p:childTnLst>
                          </p:cTn>
                        </p:par>
                        <p:par>
                          <p:cTn id="8" fill="hold">
                            <p:stCondLst>
                              <p:cond delay="3250"/>
                            </p:stCondLst>
                            <p:childTnLst>
                              <p:par>
                                <p:cTn id="9" presetID="10" presetClass="entr" presetSubtype="0" fill="hold" grpId="0" nodeType="afterEffect">
                                  <p:stCondLst>
                                    <p:cond delay="1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a:solidFill>
            <a:schemeClr val="bg1"/>
          </a:solidFill>
        </p:spPr>
        <p:txBody>
          <a:bodyPr>
            <a:normAutofit fontScale="85000" lnSpcReduction="20000"/>
          </a:bodyPr>
          <a:lstStyle/>
          <a:p>
            <a:pPr marL="0" lvl="0" indent="0">
              <a:buNone/>
            </a:pPr>
            <a:r>
              <a:rPr lang="en-GB" sz="2400" b="1" i="1" dirty="0" smtClean="0"/>
              <a:t>“We </a:t>
            </a:r>
            <a:r>
              <a:rPr lang="en-GB" sz="2400" b="1" i="1" dirty="0"/>
              <a:t>will fund 200 all-postal primaries over this Parliament, targeted at seats which have not changed hands </a:t>
            </a:r>
            <a:r>
              <a:rPr lang="en-GB" sz="2400" b="1" i="1" dirty="0" smtClean="0"/>
              <a:t>for </a:t>
            </a:r>
            <a:r>
              <a:rPr lang="en-GB" sz="2400" b="1" i="1" dirty="0"/>
              <a:t>many years. These funds will be allocated to all political parties with seats in Parliament that they take up, in proportion to their share of the total vote in the last general election</a:t>
            </a:r>
            <a:r>
              <a:rPr lang="en-GB" sz="2400" b="1" i="1" dirty="0" smtClean="0"/>
              <a:t>.”</a:t>
            </a:r>
          </a:p>
          <a:p>
            <a:pPr marL="0" lvl="0" indent="0">
              <a:buNone/>
            </a:pPr>
            <a:endParaRPr lang="en-GB" sz="900" b="1" i="1" dirty="0"/>
          </a:p>
          <a:p>
            <a:r>
              <a:rPr lang="en-GB" sz="2400" dirty="0" smtClean="0"/>
              <a:t>All </a:t>
            </a:r>
            <a:r>
              <a:rPr lang="en-GB" sz="2400" dirty="0"/>
              <a:t>gone v quiet.  Some criticism of nothing happening.  </a:t>
            </a:r>
            <a:endParaRPr lang="en-GB" sz="2400" dirty="0" smtClean="0"/>
          </a:p>
          <a:p>
            <a:r>
              <a:rPr lang="en-GB" sz="2400" dirty="0" smtClean="0"/>
              <a:t>Others point </a:t>
            </a:r>
            <a:r>
              <a:rPr lang="en-GB" sz="2400" dirty="0"/>
              <a:t>to cost </a:t>
            </a:r>
            <a:r>
              <a:rPr lang="en-GB" sz="2400" dirty="0" smtClean="0"/>
              <a:t>issues – Tories spent £40 000 each on postal primaries in Totnes and Gosport in 2009 - c£8 million of taxpayers money would be required now to run contests for multiple parties in 200 constituencies, but it would look terrible in a time of cuts</a:t>
            </a:r>
          </a:p>
          <a:p>
            <a:r>
              <a:rPr lang="en-GB" sz="2400" dirty="0" smtClean="0"/>
              <a:t>Some point out potential </a:t>
            </a:r>
            <a:r>
              <a:rPr lang="en-GB" sz="2400" dirty="0"/>
              <a:t>unfairness to less well-off </a:t>
            </a:r>
            <a:r>
              <a:rPr lang="en-GB" sz="2400" dirty="0" smtClean="0"/>
              <a:t>candidates, or those without union/pressure group backing.  </a:t>
            </a:r>
          </a:p>
          <a:p>
            <a:r>
              <a:rPr lang="en-US" sz="2400" dirty="0" smtClean="0"/>
              <a:t>Primaries held ahead of Bristol’s mayoral elections in November 2011 (as they were for </a:t>
            </a:r>
            <a:r>
              <a:rPr lang="en-US" sz="2400" dirty="0" err="1" smtClean="0"/>
              <a:t>Labour’s</a:t>
            </a:r>
            <a:r>
              <a:rPr lang="en-US" sz="2400" dirty="0" smtClean="0"/>
              <a:t> candidate for Mayor of London), but without state funding</a:t>
            </a:r>
            <a:endParaRPr lang="en-GB" sz="2400" dirty="0" smtClean="0"/>
          </a:p>
          <a:p>
            <a:r>
              <a:rPr lang="en-GB" sz="2400" dirty="0" smtClean="0"/>
              <a:t>Whips </a:t>
            </a:r>
            <a:r>
              <a:rPr lang="en-GB" sz="2400" dirty="0"/>
              <a:t>unenthusiastic after Sarah Wollaston, </a:t>
            </a:r>
            <a:r>
              <a:rPr lang="en-GB" sz="2400" dirty="0" smtClean="0"/>
              <a:t>MP for Totnes, the </a:t>
            </a:r>
            <a:r>
              <a:rPr lang="en-GB" sz="2400" dirty="0"/>
              <a:t>highest profile </a:t>
            </a:r>
            <a:r>
              <a:rPr lang="en-GB" sz="2400" dirty="0" smtClean="0"/>
              <a:t>primary </a:t>
            </a:r>
            <a:r>
              <a:rPr lang="en-GB" sz="2400" dirty="0"/>
              <a:t>victor from 2010, has been notably outspoken and claimed an additional mandate from the popular nature of her selection.</a:t>
            </a:r>
          </a:p>
          <a:p>
            <a:r>
              <a:rPr lang="en-GB" sz="2400" dirty="0"/>
              <a:t>Comment - </a:t>
            </a:r>
            <a:r>
              <a:rPr lang="en-GB" sz="2400" dirty="0">
                <a:hlinkClick r:id="rId3"/>
              </a:rPr>
              <a:t>http://www.leftfootforward.org/2011/10/french-primaries-point-the-way-for-democracy/</a:t>
            </a:r>
            <a:r>
              <a:rPr lang="en-GB" sz="2400" dirty="0"/>
              <a:t> </a:t>
            </a:r>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4">
                    <a:extLst>
                      <a:ext uri="{28A0092B-C50C-407E-A947-70E740481C1C}">
                        <a14:useLocalDpi xmlns:a14="http://schemas.microsoft.com/office/drawing/2010/main" val="0"/>
                      </a:ext>
                    </a:extLst>
                  </a:blip>
                  <a:srcRect/>
                  <a:stretch>
                    <a:fillRect/>
                  </a:stretch>
                </a:blipFill>
              </a:rPr>
              <a:t>5  State Funded primaries</a:t>
            </a:r>
            <a:endParaRPr lang="en-GB" sz="3800" b="1" dirty="0">
              <a:blipFill dpi="0" rotWithShape="1">
                <a:blip r:embed="rId4">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1607783259"/>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500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6000"/>
                            </p:stCondLst>
                            <p:childTnLst>
                              <p:par>
                                <p:cTn id="35" presetID="42"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7000"/>
                            </p:stCondLst>
                            <p:childTnLst>
                              <p:par>
                                <p:cTn id="41" presetID="42" presetClass="entr" presetSubtype="0" fill="hold" grpId="0"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8000"/>
                            </p:stCondLst>
                            <p:childTnLst>
                              <p:par>
                                <p:cTn id="47" presetID="42" presetClass="entr" presetSubtype="0" fill="hold" grpId="0" nodeType="after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363272" cy="5661248"/>
          </a:xfrm>
        </p:spPr>
        <p:txBody>
          <a:bodyPr>
            <a:normAutofit fontScale="62500" lnSpcReduction="20000"/>
          </a:bodyPr>
          <a:lstStyle/>
          <a:p>
            <a:pPr marL="0" lvl="0" indent="0">
              <a:buNone/>
            </a:pPr>
            <a:r>
              <a:rPr lang="en-GB" sz="2400" b="1" i="1" dirty="0" smtClean="0"/>
              <a:t>“</a:t>
            </a:r>
            <a:r>
              <a:rPr lang="en-GB" sz="2800" b="1" i="1" dirty="0" smtClean="0"/>
              <a:t>We </a:t>
            </a:r>
            <a:r>
              <a:rPr lang="en-GB" sz="2800" b="1" i="1" dirty="0"/>
              <a:t>will ensure that any petition that secures 100,000 signatures will be eligible for formal debate in Parliament. The petition with the most signatures will enable members of the public to table a bill eligible to be voted on in Parliament</a:t>
            </a:r>
            <a:r>
              <a:rPr lang="en-GB" sz="2800" b="1" i="1" dirty="0" smtClean="0"/>
              <a:t>.”</a:t>
            </a:r>
          </a:p>
          <a:p>
            <a:pPr marL="0" lvl="0" indent="0">
              <a:buNone/>
            </a:pPr>
            <a:endParaRPr lang="en-GB" sz="400" i="1" dirty="0"/>
          </a:p>
          <a:p>
            <a:pPr>
              <a:lnSpc>
                <a:spcPct val="110000"/>
              </a:lnSpc>
              <a:spcBef>
                <a:spcPts val="600"/>
              </a:spcBef>
            </a:pPr>
            <a:r>
              <a:rPr lang="en-US" sz="2700" dirty="0" smtClean="0"/>
              <a:t>Proposal draws on practice of Scottish Parliament since 1999</a:t>
            </a:r>
          </a:p>
          <a:p>
            <a:pPr>
              <a:lnSpc>
                <a:spcPct val="110000"/>
              </a:lnSpc>
              <a:spcBef>
                <a:spcPts val="600"/>
              </a:spcBef>
            </a:pPr>
            <a:r>
              <a:rPr lang="en-GB" sz="2700" dirty="0">
                <a:hlinkClick r:id="rId3"/>
              </a:rPr>
              <a:t>https://petition.parliament.uk</a:t>
            </a:r>
            <a:r>
              <a:rPr lang="en-GB" sz="2700" dirty="0" smtClean="0">
                <a:hlinkClick r:id="rId3"/>
              </a:rPr>
              <a:t>/</a:t>
            </a:r>
            <a:r>
              <a:rPr lang="en-GB" sz="2700" dirty="0" smtClean="0"/>
              <a:t>   - 32000+ started – over 80 gained &gt;100 000 signatures by Feb 2018 (N.B. Became UK </a:t>
            </a:r>
            <a:r>
              <a:rPr lang="en-GB" sz="2700" dirty="0" err="1" smtClean="0"/>
              <a:t>Govt</a:t>
            </a:r>
            <a:r>
              <a:rPr lang="en-GB" sz="2700" dirty="0" smtClean="0"/>
              <a:t> &amp; Parliament Petitions website in 2015)</a:t>
            </a:r>
          </a:p>
          <a:p>
            <a:pPr>
              <a:lnSpc>
                <a:spcPct val="110000"/>
              </a:lnSpc>
              <a:spcBef>
                <a:spcPts val="600"/>
              </a:spcBef>
            </a:pPr>
            <a:r>
              <a:rPr lang="en-GB" sz="2700" dirty="0" smtClean="0"/>
              <a:t>Promise </a:t>
            </a:r>
            <a:r>
              <a:rPr lang="en-GB" sz="2700" dirty="0"/>
              <a:t>that all over 100 000 </a:t>
            </a:r>
            <a:r>
              <a:rPr lang="en-GB" sz="2700" i="1" dirty="0" smtClean="0"/>
              <a:t>will get considered </a:t>
            </a:r>
            <a:r>
              <a:rPr lang="en-GB" sz="2700" dirty="0" smtClean="0"/>
              <a:t>for </a:t>
            </a:r>
            <a:r>
              <a:rPr lang="en-GB" sz="2700" dirty="0" err="1" smtClean="0"/>
              <a:t>HoC</a:t>
            </a:r>
            <a:r>
              <a:rPr lang="en-GB" sz="2700" dirty="0" smtClean="0"/>
              <a:t> </a:t>
            </a:r>
            <a:r>
              <a:rPr lang="en-GB" sz="2700" dirty="0"/>
              <a:t>debate, but not an actual </a:t>
            </a:r>
            <a:r>
              <a:rPr lang="en-GB" sz="2700" i="1" dirty="0" smtClean="0"/>
              <a:t>guarantee</a:t>
            </a:r>
            <a:r>
              <a:rPr lang="en-GB" sz="2700" dirty="0" smtClean="0"/>
              <a:t> of getting a debate</a:t>
            </a:r>
            <a:r>
              <a:rPr lang="en-GB" sz="2700" dirty="0"/>
              <a:t> </a:t>
            </a:r>
            <a:r>
              <a:rPr lang="en-GB" sz="2700" dirty="0" smtClean="0"/>
              <a:t>– 63 out of 80 qualifying did by Feb 2018 (with 3 awaiting debate at present and some debated even if they didn’t reach 100 000 signatures).</a:t>
            </a:r>
          </a:p>
          <a:p>
            <a:pPr>
              <a:lnSpc>
                <a:spcPct val="110000"/>
              </a:lnSpc>
              <a:spcBef>
                <a:spcPts val="600"/>
              </a:spcBef>
            </a:pPr>
            <a:r>
              <a:rPr lang="en-GB" sz="2700" dirty="0" smtClean="0"/>
              <a:t>Controversial </a:t>
            </a:r>
            <a:r>
              <a:rPr lang="en-GB" sz="2700" dirty="0"/>
              <a:t>as </a:t>
            </a:r>
            <a:r>
              <a:rPr lang="en-GB" sz="2700" dirty="0" err="1"/>
              <a:t>G</a:t>
            </a:r>
            <a:r>
              <a:rPr lang="en-GB" sz="2700" dirty="0" err="1" smtClean="0"/>
              <a:t>ovt</a:t>
            </a:r>
            <a:r>
              <a:rPr lang="en-GB" sz="2700" dirty="0" smtClean="0"/>
              <a:t>  gave job to BBBC, </a:t>
            </a:r>
            <a:r>
              <a:rPr lang="en-GB" sz="2700" dirty="0"/>
              <a:t>who are somewhat unhappy that such debates come out of their time + they require </a:t>
            </a:r>
            <a:r>
              <a:rPr lang="en-GB" sz="2700" dirty="0" smtClean="0"/>
              <a:t>an MP to sponsor the debate– </a:t>
            </a:r>
            <a:r>
              <a:rPr lang="en-GB" sz="2700" dirty="0" err="1"/>
              <a:t>e.g.s</a:t>
            </a:r>
            <a:r>
              <a:rPr lang="en-GB" sz="2700" dirty="0"/>
              <a:t> include Hillsborough disaster, EU referendum, fuel prices.  </a:t>
            </a:r>
            <a:r>
              <a:rPr lang="en-GB" sz="2700" dirty="0" smtClean="0"/>
              <a:t>- &gt; led to </a:t>
            </a:r>
            <a:r>
              <a:rPr lang="en-GB" sz="2700" b="1" dirty="0" smtClean="0"/>
              <a:t>change after 2015 Election</a:t>
            </a:r>
            <a:r>
              <a:rPr lang="en-GB" sz="2700" dirty="0" smtClean="0"/>
              <a:t>, now a separate Petitions Select Committee </a:t>
            </a:r>
            <a:r>
              <a:rPr lang="en-GB" sz="2700" dirty="0"/>
              <a:t>- </a:t>
            </a:r>
            <a:r>
              <a:rPr lang="en-GB" sz="2700" dirty="0">
                <a:hlinkClick r:id="rId4"/>
              </a:rPr>
              <a:t>http://</a:t>
            </a:r>
            <a:r>
              <a:rPr lang="en-GB" sz="2700" dirty="0" smtClean="0">
                <a:hlinkClick r:id="rId4"/>
              </a:rPr>
              <a:t>www.parliament.uk/petitions-committee</a:t>
            </a:r>
            <a:r>
              <a:rPr lang="en-GB" sz="2700" dirty="0" smtClean="0"/>
              <a:t> </a:t>
            </a:r>
          </a:p>
          <a:p>
            <a:pPr>
              <a:lnSpc>
                <a:spcPct val="110000"/>
              </a:lnSpc>
              <a:spcBef>
                <a:spcPts val="600"/>
              </a:spcBef>
            </a:pPr>
            <a:r>
              <a:rPr lang="en-GB" sz="2700" dirty="0" smtClean="0"/>
              <a:t>Petition to scrap NHS </a:t>
            </a:r>
            <a:r>
              <a:rPr lang="en-GB" sz="2700" dirty="0"/>
              <a:t>bill </a:t>
            </a:r>
            <a:r>
              <a:rPr lang="en-GB" sz="2700" dirty="0" smtClean="0"/>
              <a:t>reached </a:t>
            </a:r>
            <a:r>
              <a:rPr lang="en-GB" sz="2700" dirty="0"/>
              <a:t>170 000 signatures </a:t>
            </a:r>
            <a:r>
              <a:rPr lang="en-GB" sz="2700" dirty="0" smtClean="0"/>
              <a:t>by March 2012 but BBBC turned </a:t>
            </a:r>
            <a:r>
              <a:rPr lang="en-GB" sz="2700" dirty="0"/>
              <a:t>it down for a debate – in the end Labour gave it time as an Opposition Day debate…</a:t>
            </a:r>
            <a:r>
              <a:rPr lang="en-GB" sz="2600" dirty="0"/>
              <a:t>  </a:t>
            </a:r>
            <a:r>
              <a:rPr lang="en-GB" sz="2000" u="sng" dirty="0">
                <a:hlinkClick r:id="rId5"/>
              </a:rPr>
              <a:t>http://www.independent.co.uk/life-style/health-and-families/health-news/labour-uses-epetition-to-win-commons-debate-on-health-bill-7546216.html</a:t>
            </a:r>
            <a:r>
              <a:rPr lang="en-GB" sz="2000" dirty="0"/>
              <a:t> </a:t>
            </a:r>
          </a:p>
          <a:p>
            <a:pPr>
              <a:lnSpc>
                <a:spcPct val="110000"/>
              </a:lnSpc>
              <a:spcBef>
                <a:spcPts val="600"/>
              </a:spcBef>
            </a:pPr>
            <a:r>
              <a:rPr lang="en-GB" sz="2700" dirty="0"/>
              <a:t>How will public feel if petitions ritually debated but make no difference – e.g. EU – (but </a:t>
            </a:r>
            <a:r>
              <a:rPr lang="en-GB" sz="2700" dirty="0" err="1"/>
              <a:t>govt</a:t>
            </a:r>
            <a:r>
              <a:rPr lang="en-GB" sz="2700" dirty="0"/>
              <a:t> did delay fuel duty rise</a:t>
            </a:r>
            <a:r>
              <a:rPr lang="en-GB" sz="2700" dirty="0" smtClean="0"/>
              <a:t>? &amp; scrap beer duty rise in 2013 budget)</a:t>
            </a:r>
          </a:p>
          <a:p>
            <a:pPr>
              <a:lnSpc>
                <a:spcPct val="110000"/>
              </a:lnSpc>
              <a:spcBef>
                <a:spcPts val="600"/>
              </a:spcBef>
            </a:pPr>
            <a:r>
              <a:rPr lang="en-US" sz="2700" dirty="0" smtClean="0"/>
              <a:t>No sign that any popular petition will become a bill and be voted on</a:t>
            </a:r>
            <a:endParaRPr lang="en-GB" sz="2700" dirty="0"/>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6">
                    <a:extLst>
                      <a:ext uri="{28A0092B-C50C-407E-A947-70E740481C1C}">
                        <a14:useLocalDpi xmlns:a14="http://schemas.microsoft.com/office/drawing/2010/main" val="0"/>
                      </a:ext>
                    </a:extLst>
                  </a:blip>
                  <a:srcRect/>
                  <a:stretch>
                    <a:fillRect/>
                  </a:stretch>
                </a:blipFill>
              </a:rPr>
              <a:t>6  Petitions</a:t>
            </a:r>
            <a:endParaRPr lang="en-GB" sz="3800" b="1" dirty="0">
              <a:blipFill dpi="0" rotWithShape="1">
                <a:blip r:embed="rId6">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2979799207"/>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3000"/>
                            </p:stCondLst>
                            <p:childTnLst>
                              <p:par>
                                <p:cTn id="30" presetID="42" presetClass="entr" presetSubtype="0"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4000"/>
                            </p:stCondLst>
                            <p:childTnLst>
                              <p:par>
                                <p:cTn id="36" presetID="42" presetClass="entr" presetSubtype="0" fill="hold" grpId="0"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1" fill="hold">
                            <p:stCondLst>
                              <p:cond delay="5000"/>
                            </p:stCondLst>
                            <p:childTnLst>
                              <p:par>
                                <p:cTn id="42" presetID="42" presetClass="entr" presetSubtype="0" fill="hold" grpId="0" nodeType="after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6000"/>
                            </p:stCondLst>
                            <p:childTnLst>
                              <p:par>
                                <p:cTn id="48" presetID="42" presetClass="entr" presetSubtype="0" fill="hold" grpId="0" nodeType="after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1000"/>
                                        <p:tgtEl>
                                          <p:spTgt spid="3">
                                            <p:txEl>
                                              <p:pRg st="8" end="8"/>
                                            </p:txEl>
                                          </p:spTgt>
                                        </p:tgtEl>
                                      </p:cBhvr>
                                    </p:animEffect>
                                    <p:anim calcmode="lin" valueType="num">
                                      <p:cBhvr>
                                        <p:cTn id="5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661248"/>
          </a:xfrm>
        </p:spPr>
        <p:txBody>
          <a:bodyPr>
            <a:normAutofit fontScale="92500" lnSpcReduction="20000"/>
          </a:bodyPr>
          <a:lstStyle/>
          <a:p>
            <a:pPr marL="0" lvl="0" indent="0">
              <a:buNone/>
            </a:pPr>
            <a:r>
              <a:rPr lang="en-GB" sz="2400" b="1" i="1" dirty="0" smtClean="0"/>
              <a:t>“We </a:t>
            </a:r>
            <a:r>
              <a:rPr lang="en-GB" sz="2400" b="1" i="1" dirty="0"/>
              <a:t>will introduce a new ‘public reading stage’ for bills to give the public an opportunity to comment on proposed legislation online, and a dedicated ‘public reading day’ within a bill’s committee stage where those comments will be debated by the committee scrutinising the bill</a:t>
            </a:r>
            <a:r>
              <a:rPr lang="en-GB" sz="2400" b="1" i="1" dirty="0" smtClean="0"/>
              <a:t>.”</a:t>
            </a:r>
          </a:p>
          <a:p>
            <a:pPr marL="0" lvl="0" indent="0">
              <a:buNone/>
            </a:pPr>
            <a:endParaRPr lang="en-GB" sz="800" i="1" dirty="0"/>
          </a:p>
          <a:p>
            <a:pPr marL="342900" lvl="1" indent="-342900">
              <a:buFont typeface="Arial" pitchFamily="34" charset="0"/>
              <a:buChar char="•"/>
            </a:pPr>
            <a:r>
              <a:rPr lang="en-GB" sz="2400" dirty="0" smtClean="0"/>
              <a:t>Pilots of the proposed Public-reading </a:t>
            </a:r>
            <a:r>
              <a:rPr lang="en-GB" sz="2400" dirty="0"/>
              <a:t>stage for bills </a:t>
            </a:r>
            <a:r>
              <a:rPr lang="en-GB" sz="2400" dirty="0" smtClean="0"/>
              <a:t>were run </a:t>
            </a:r>
            <a:r>
              <a:rPr lang="en-GB" sz="2400" dirty="0"/>
              <a:t>in </a:t>
            </a:r>
            <a:r>
              <a:rPr lang="en-GB" sz="2400" dirty="0" smtClean="0"/>
              <a:t>Feb/March 2011 (Protection of Freedoms Bill), Autumn 2012 (Small Charitable Donations Bill) and early 2013 (Children &amp; Families Bill)</a:t>
            </a:r>
          </a:p>
          <a:p>
            <a:pPr marL="742950" lvl="2" indent="-342900">
              <a:buFont typeface="Courier New" pitchFamily="49" charset="0"/>
              <a:buChar char="o"/>
            </a:pPr>
            <a:r>
              <a:rPr lang="en-GB" sz="1900" u="sng" dirty="0">
                <a:hlinkClick r:id="rId2"/>
              </a:rPr>
              <a:t>http://webarchive.nationalarchives.gov.uk/20121204113930/http:/publicreadingstage.cabinetoffice.gov.uk</a:t>
            </a:r>
            <a:r>
              <a:rPr lang="en-GB" sz="1900" u="sng" dirty="0" smtClean="0">
                <a:hlinkClick r:id="rId2"/>
              </a:rPr>
              <a:t>/</a:t>
            </a:r>
            <a:r>
              <a:rPr lang="en-GB" sz="1900" u="sng" dirty="0" smtClean="0"/>
              <a:t> </a:t>
            </a:r>
            <a:r>
              <a:rPr lang="en-GB" sz="1900" dirty="0" smtClean="0"/>
              <a:t> </a:t>
            </a:r>
            <a:br>
              <a:rPr lang="en-GB" sz="1900" dirty="0" smtClean="0"/>
            </a:br>
            <a:r>
              <a:rPr lang="en-GB" sz="1900" dirty="0" smtClean="0"/>
              <a:t>-  </a:t>
            </a:r>
            <a:r>
              <a:rPr lang="en-US" sz="1900" dirty="0" smtClean="0"/>
              <a:t>3 weeks allowed for public responses, summarised by Home Office and fed into the Public Bill Committee considering the Bill after 2</a:t>
            </a:r>
            <a:r>
              <a:rPr lang="en-US" sz="1900" baseline="30000" dirty="0" smtClean="0"/>
              <a:t>nd</a:t>
            </a:r>
            <a:r>
              <a:rPr lang="en-US" sz="1900" dirty="0" smtClean="0"/>
              <a:t> Reading</a:t>
            </a:r>
          </a:p>
          <a:p>
            <a:pPr marL="742950" lvl="2" indent="-342900">
              <a:buFont typeface="Courier New" pitchFamily="49" charset="0"/>
              <a:buChar char="o"/>
            </a:pPr>
            <a:r>
              <a:rPr lang="en-US" sz="1900" dirty="0" smtClean="0"/>
              <a:t>Pilots did not included a dedicated “Public Reading Day” to consider responses, as was originally envisaged</a:t>
            </a:r>
            <a:endParaRPr lang="en-GB" sz="1900" dirty="0"/>
          </a:p>
          <a:p>
            <a:pPr marL="342900" lvl="1" indent="-342900">
              <a:spcBef>
                <a:spcPts val="1200"/>
              </a:spcBef>
              <a:buFont typeface="Arial" pitchFamily="34" charset="0"/>
              <a:buChar char="•"/>
            </a:pPr>
            <a:r>
              <a:rPr lang="en-GB" sz="2400" dirty="0" smtClean="0"/>
              <a:t>Now being reviewed:</a:t>
            </a:r>
          </a:p>
          <a:p>
            <a:pPr marL="742950" lvl="2" indent="-342900">
              <a:buFont typeface="Courier New" pitchFamily="49" charset="0"/>
              <a:buChar char="o"/>
            </a:pPr>
            <a:r>
              <a:rPr lang="en-GB" sz="1900" u="sng" dirty="0">
                <a:hlinkClick r:id="rId3"/>
              </a:rPr>
              <a:t>http://</a:t>
            </a:r>
            <a:r>
              <a:rPr lang="en-GB" sz="1900" u="sng" dirty="0" smtClean="0">
                <a:hlinkClick r:id="rId3"/>
              </a:rPr>
              <a:t>www.publications.parliament.uk/pa/cm201213/cmhansrd/cm130117/wmstext/130117m0001.htm</a:t>
            </a:r>
            <a:r>
              <a:rPr lang="en-GB" sz="1900" dirty="0" smtClean="0"/>
              <a:t> (Jan 2013 - 3/4 way down page)</a:t>
            </a:r>
          </a:p>
          <a:p>
            <a:pPr marL="742950" lvl="2" indent="-342900">
              <a:buFont typeface="Courier New" pitchFamily="49" charset="0"/>
              <a:buChar char="o"/>
            </a:pPr>
            <a:r>
              <a:rPr lang="en-GB" sz="1900" u="sng" dirty="0">
                <a:hlinkClick r:id="rId4"/>
              </a:rPr>
              <a:t>http://</a:t>
            </a:r>
            <a:r>
              <a:rPr lang="en-GB" sz="1900" u="sng" dirty="0" smtClean="0">
                <a:hlinkClick r:id="rId4"/>
              </a:rPr>
              <a:t>www.parliament.uk/business/publications/research/briefing-papers/SN06406/public-reading-stage-of-bills</a:t>
            </a:r>
            <a:r>
              <a:rPr lang="en-GB" sz="1900" u="sng" dirty="0" smtClean="0"/>
              <a:t>  </a:t>
            </a:r>
          </a:p>
          <a:p>
            <a:pPr marL="742950" lvl="2" indent="-342900">
              <a:buFont typeface="Courier New" pitchFamily="49" charset="0"/>
              <a:buChar char="o"/>
            </a:pPr>
            <a:r>
              <a:rPr lang="en-GB" sz="2400" dirty="0" smtClean="0"/>
              <a:t>Will </a:t>
            </a:r>
            <a:r>
              <a:rPr lang="en-GB" sz="2400" dirty="0"/>
              <a:t>anything </a:t>
            </a:r>
            <a:r>
              <a:rPr lang="en-GB" sz="2400" dirty="0" smtClean="0"/>
              <a:t>happen</a:t>
            </a:r>
            <a:r>
              <a:rPr lang="en-GB" sz="2400" dirty="0"/>
              <a:t> </a:t>
            </a:r>
            <a:r>
              <a:rPr lang="en-GB" sz="2400" dirty="0" smtClean="0"/>
              <a:t>beyond these pilots?</a:t>
            </a:r>
            <a:endParaRPr lang="en-GB" sz="2000" dirty="0" smtClean="0"/>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5">
                    <a:extLst>
                      <a:ext uri="{28A0092B-C50C-407E-A947-70E740481C1C}">
                        <a14:useLocalDpi xmlns:a14="http://schemas.microsoft.com/office/drawing/2010/main" val="0"/>
                      </a:ext>
                    </a:extLst>
                  </a:blip>
                  <a:srcRect/>
                  <a:stretch>
                    <a:fillRect/>
                  </a:stretch>
                </a:blipFill>
              </a:rPr>
              <a:t>7  Public Reading Stage for Bills</a:t>
            </a:r>
            <a:endParaRPr lang="en-GB" sz="3800" b="1" dirty="0">
              <a:blipFill dpi="0" rotWithShape="1">
                <a:blip r:embed="rId5">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35109557"/>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3000"/>
                            </p:stCondLst>
                            <p:childTnLst>
                              <p:par>
                                <p:cTn id="30" presetID="42" presetClass="entr" presetSubtype="0" fill="hold" grpId="0" nodeType="afterEffect">
                                  <p:stCondLst>
                                    <p:cond delay="100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5000"/>
                            </p:stCondLst>
                            <p:childTnLst>
                              <p:par>
                                <p:cTn id="36" presetID="42" presetClass="entr" presetSubtype="0" fill="hold" grpId="0"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1000"/>
                                        <p:tgtEl>
                                          <p:spTgt spid="3">
                                            <p:txEl>
                                              <p:pRg st="7" end="7"/>
                                            </p:txEl>
                                          </p:spTgt>
                                        </p:tgtEl>
                                      </p:cBhvr>
                                    </p:animEffect>
                                    <p:anim calcmode="lin" valueType="num">
                                      <p:cBhvr>
                                        <p:cTn id="4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6" fill="hold">
                            <p:stCondLst>
                              <p:cond delay="6000"/>
                            </p:stCondLst>
                            <p:childTnLst>
                              <p:par>
                                <p:cTn id="47" presetID="42" presetClass="entr" presetSubtype="0" fill="hold" grpId="0" nodeType="after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363272" cy="5832648"/>
          </a:xfrm>
        </p:spPr>
        <p:txBody>
          <a:bodyPr>
            <a:normAutofit fontScale="77500" lnSpcReduction="20000"/>
          </a:bodyPr>
          <a:lstStyle/>
          <a:p>
            <a:pPr marL="0" lvl="0" indent="0">
              <a:buNone/>
            </a:pPr>
            <a:r>
              <a:rPr lang="en-GB" sz="2600" b="1" i="1" dirty="0" smtClean="0"/>
              <a:t>“We </a:t>
            </a:r>
            <a:r>
              <a:rPr lang="en-GB" sz="2600" b="1" i="1" dirty="0"/>
              <a:t>will give residents the power to instigate local referendums on any local issue</a:t>
            </a:r>
            <a:r>
              <a:rPr lang="en-GB" sz="2600" b="1" i="1" dirty="0" smtClean="0"/>
              <a:t>.”</a:t>
            </a:r>
            <a:endParaRPr lang="en-GB" sz="2600" i="1" dirty="0"/>
          </a:p>
          <a:p>
            <a:endParaRPr lang="en-GB" sz="900" dirty="0" smtClean="0"/>
          </a:p>
          <a:p>
            <a:r>
              <a:rPr lang="en-GB" sz="2400" dirty="0" smtClean="0"/>
              <a:t>More use of local referendums, initiated by citizens, was </a:t>
            </a:r>
            <a:r>
              <a:rPr lang="en-GB" sz="2400" dirty="0"/>
              <a:t>part of </a:t>
            </a:r>
            <a:r>
              <a:rPr lang="en-GB" sz="2400" dirty="0" smtClean="0"/>
              <a:t>the Localism Bill</a:t>
            </a:r>
          </a:p>
          <a:p>
            <a:r>
              <a:rPr lang="en-GB" sz="2400" dirty="0" smtClean="0"/>
              <a:t>but </a:t>
            </a:r>
            <a:r>
              <a:rPr lang="en-GB" sz="2400" dirty="0"/>
              <a:t>wider power for local refs removed in </a:t>
            </a:r>
            <a:r>
              <a:rPr lang="en-GB" sz="2400" dirty="0" err="1"/>
              <a:t>HoL</a:t>
            </a:r>
            <a:r>
              <a:rPr lang="en-GB" sz="2400" dirty="0"/>
              <a:t> – now just applies to Council Tax levels and </a:t>
            </a:r>
            <a:r>
              <a:rPr lang="en-GB" sz="2400" dirty="0" smtClean="0"/>
              <a:t>some planning </a:t>
            </a:r>
            <a:r>
              <a:rPr lang="en-GB" sz="2400" dirty="0"/>
              <a:t>issues</a:t>
            </a:r>
            <a:r>
              <a:rPr lang="en-GB" sz="2400" dirty="0" smtClean="0"/>
              <a:t>.</a:t>
            </a:r>
          </a:p>
          <a:p>
            <a:pPr lvl="1"/>
            <a:r>
              <a:rPr lang="en-US" sz="2000" dirty="0" smtClean="0"/>
              <a:t>Local referendums triggered if Council Tax set to rise by more than a % set by the </a:t>
            </a:r>
            <a:r>
              <a:rPr lang="en-US" sz="2000" dirty="0" err="1" smtClean="0"/>
              <a:t>Govt</a:t>
            </a:r>
            <a:r>
              <a:rPr lang="en-US" sz="2000" dirty="0" smtClean="0"/>
              <a:t> – has been 2-3% pa, but 6% 2018</a:t>
            </a:r>
          </a:p>
          <a:p>
            <a:pPr lvl="1"/>
            <a:r>
              <a:rPr lang="en-US" sz="2000" dirty="0" smtClean="0"/>
              <a:t>Such referendums cannot be triggered by citizens’ </a:t>
            </a:r>
            <a:r>
              <a:rPr lang="en-US" sz="2000" dirty="0" err="1" smtClean="0"/>
              <a:t>inititives</a:t>
            </a:r>
            <a:r>
              <a:rPr lang="en-US" sz="2000" dirty="0"/>
              <a:t> </a:t>
            </a:r>
            <a:r>
              <a:rPr lang="en-US" sz="2000" dirty="0" smtClean="0"/>
              <a:t>locally</a:t>
            </a:r>
          </a:p>
          <a:p>
            <a:pPr lvl="1"/>
            <a:r>
              <a:rPr lang="en-US" sz="2000" dirty="0" smtClean="0"/>
              <a:t>This replaces previous Central </a:t>
            </a:r>
            <a:r>
              <a:rPr lang="en-US" sz="2000" dirty="0" err="1" smtClean="0"/>
              <a:t>Govt</a:t>
            </a:r>
            <a:r>
              <a:rPr lang="en-US" sz="2000" dirty="0" smtClean="0"/>
              <a:t> power to cap Council tax levels</a:t>
            </a:r>
          </a:p>
          <a:p>
            <a:pPr lvl="1"/>
            <a:r>
              <a:rPr lang="en-US" sz="2000" dirty="0" smtClean="0"/>
              <a:t>Local referendums can endorse “</a:t>
            </a:r>
            <a:r>
              <a:rPr lang="en-US" sz="2000" dirty="0" err="1" smtClean="0"/>
              <a:t>neighbourhood</a:t>
            </a:r>
            <a:r>
              <a:rPr lang="en-US" sz="2000" dirty="0" smtClean="0"/>
              <a:t> development plans”, but this is essentially for town / parish councils: a way to put pressure on Local </a:t>
            </a:r>
            <a:r>
              <a:rPr lang="en-US" sz="2000" dirty="0"/>
              <a:t>P</a:t>
            </a:r>
            <a:r>
              <a:rPr lang="en-US" sz="2000" dirty="0" smtClean="0"/>
              <a:t>lanning Authorities</a:t>
            </a:r>
            <a:endParaRPr lang="en-GB" sz="2000" dirty="0" smtClean="0"/>
          </a:p>
          <a:p>
            <a:r>
              <a:rPr lang="en-GB" sz="2400" dirty="0" smtClean="0"/>
              <a:t>Localism Act passed Nov 2011, in </a:t>
            </a:r>
            <a:r>
              <a:rPr lang="en-GB" sz="2400" dirty="0"/>
              <a:t>force </a:t>
            </a:r>
            <a:r>
              <a:rPr lang="en-GB" sz="2400" dirty="0" smtClean="0"/>
              <a:t>from April 2012</a:t>
            </a:r>
          </a:p>
          <a:p>
            <a:pPr lvl="1"/>
            <a:r>
              <a:rPr lang="en-US" sz="2000" dirty="0" smtClean="0"/>
              <a:t>Only one local referendum held on Council Tax – Bedfordshire Police &amp; Crime Commissioner wanted rise beyond threshold – rejected by more than 2-1 May 2015</a:t>
            </a:r>
          </a:p>
          <a:p>
            <a:pPr lvl="1"/>
            <a:r>
              <a:rPr lang="en-US" sz="2000" dirty="0" smtClean="0"/>
              <a:t>Over 450 local </a:t>
            </a:r>
            <a:r>
              <a:rPr lang="en-US" sz="2000" dirty="0" err="1" smtClean="0"/>
              <a:t>neighbourhood</a:t>
            </a:r>
            <a:r>
              <a:rPr lang="en-US" sz="2000" dirty="0" smtClean="0"/>
              <a:t> planning referendums held by Feb 2018 (all successful bar one in Derbyshire in Oct 2016)</a:t>
            </a:r>
          </a:p>
          <a:p>
            <a:pPr lvl="1"/>
            <a:endParaRPr lang="en-GB" sz="600" dirty="0" smtClean="0"/>
          </a:p>
          <a:p>
            <a:r>
              <a:rPr lang="en-US" sz="2100" dirty="0" smtClean="0"/>
              <a:t>See - </a:t>
            </a:r>
            <a:r>
              <a:rPr lang="en-GB" sz="2100" i="1" dirty="0" smtClean="0">
                <a:hlinkClick r:id="rId3"/>
              </a:rPr>
              <a:t>www.parliament.uk/briefing-papers/SN03409.pdf</a:t>
            </a:r>
            <a:r>
              <a:rPr lang="en-GB" sz="2100" dirty="0"/>
              <a:t> </a:t>
            </a:r>
          </a:p>
          <a:p>
            <a:r>
              <a:rPr lang="en-US" sz="2100" dirty="0" smtClean="0"/>
              <a:t>And </a:t>
            </a:r>
            <a:r>
              <a:rPr lang="en-US" sz="2100" dirty="0"/>
              <a:t>- </a:t>
            </a:r>
            <a:r>
              <a:rPr lang="en-US" sz="2100" dirty="0">
                <a:hlinkClick r:id="rId4"/>
              </a:rPr>
              <a:t>http://</a:t>
            </a:r>
            <a:r>
              <a:rPr lang="en-US" sz="2100" dirty="0" smtClean="0">
                <a:hlinkClick r:id="rId4"/>
              </a:rPr>
              <a:t>www.parliament.uk/briefing-papers/SN05682</a:t>
            </a:r>
            <a:r>
              <a:rPr lang="en-US" sz="2100" dirty="0" smtClean="0"/>
              <a:t> </a:t>
            </a:r>
          </a:p>
          <a:p>
            <a:r>
              <a:rPr lang="en-US" sz="2100" dirty="0"/>
              <a:t>Brighton case - </a:t>
            </a:r>
            <a:r>
              <a:rPr lang="en-US" sz="2100" dirty="0">
                <a:hlinkClick r:id="rId5"/>
              </a:rPr>
              <a:t>http://www.heart.co.uk/sussex/news/local/brighton-hove-no-council-tax-referendum</a:t>
            </a:r>
            <a:r>
              <a:rPr lang="en-US" sz="2100" dirty="0" smtClean="0">
                <a:hlinkClick r:id="rId5"/>
              </a:rPr>
              <a:t>/</a:t>
            </a:r>
            <a:r>
              <a:rPr lang="en-US" sz="2100" dirty="0" smtClean="0"/>
              <a:t> </a:t>
            </a:r>
            <a:endParaRPr lang="en-GB" sz="2100" dirty="0"/>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800" b="1" dirty="0">
                <a:blipFill dpi="0" rotWithShape="1">
                  <a:blip r:embed="rId6">
                    <a:extLst>
                      <a:ext uri="{28A0092B-C50C-407E-A947-70E740481C1C}">
                        <a14:useLocalDpi xmlns:a14="http://schemas.microsoft.com/office/drawing/2010/main" val="0"/>
                      </a:ext>
                    </a:extLst>
                  </a:blip>
                  <a:srcRect/>
                  <a:stretch>
                    <a:fillRect/>
                  </a:stretch>
                </a:blipFill>
              </a:rPr>
              <a:t>8  Local referendums   </a:t>
            </a:r>
            <a:endParaRPr lang="en-GB" sz="3800" b="1" dirty="0">
              <a:blipFill dpi="0" rotWithShape="1">
                <a:blip r:embed="rId6">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2696171192"/>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3000"/>
                            </p:stCondLst>
                            <p:childTnLst>
                              <p:par>
                                <p:cTn id="30" presetID="42" presetClass="entr" presetSubtype="0"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4000"/>
                            </p:stCondLst>
                            <p:childTnLst>
                              <p:par>
                                <p:cTn id="36" presetID="42" presetClass="entr" presetSubtype="0" fill="hold" grpId="0"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anim calcmode="lin" valueType="num">
                                      <p:cBhvr>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1" fill="hold">
                            <p:stCondLst>
                              <p:cond delay="4500"/>
                            </p:stCondLst>
                            <p:childTnLst>
                              <p:par>
                                <p:cTn id="42" presetID="42" presetClass="entr" presetSubtype="0" fill="hold" grpId="0" nodeType="after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500"/>
                                        <p:tgtEl>
                                          <p:spTgt spid="3">
                                            <p:txEl>
                                              <p:pRg st="7" end="7"/>
                                            </p:txEl>
                                          </p:spTgt>
                                        </p:tgtEl>
                                      </p:cBhvr>
                                    </p:animEffect>
                                    <p:anim calcmode="lin" valueType="num">
                                      <p:cBhvr>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5000"/>
                            </p:stCondLst>
                            <p:childTnLst>
                              <p:par>
                                <p:cTn id="48" presetID="42" presetClass="entr" presetSubtype="0" fill="hold" grpId="0" nodeType="afterEffect">
                                  <p:stCondLst>
                                    <p:cond delay="100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1000"/>
                                        <p:tgtEl>
                                          <p:spTgt spid="3">
                                            <p:txEl>
                                              <p:pRg st="8" end="8"/>
                                            </p:txEl>
                                          </p:spTgt>
                                        </p:tgtEl>
                                      </p:cBhvr>
                                    </p:animEffect>
                                    <p:anim calcmode="lin" valueType="num">
                                      <p:cBhvr>
                                        <p:cTn id="5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1000"/>
                                  </p:stCondLst>
                                  <p:childTnLst>
                                    <p:set>
                                      <p:cBhvr>
                                        <p:cTn id="54" dur="1" fill="hold">
                                          <p:stCondLst>
                                            <p:cond delay="0"/>
                                          </p:stCondLst>
                                        </p:cTn>
                                        <p:tgtEl>
                                          <p:spTgt spid="3">
                                            <p:txEl>
                                              <p:pRg st="9" end="9"/>
                                            </p:txEl>
                                          </p:spTgt>
                                        </p:tgtEl>
                                        <p:attrNameLst>
                                          <p:attrName>style.visibility</p:attrName>
                                        </p:attrNameLst>
                                      </p:cBhvr>
                                      <p:to>
                                        <p:strVal val="visible"/>
                                      </p:to>
                                    </p:set>
                                    <p:animEffect transition="in" filter="fade">
                                      <p:cBhvr>
                                        <p:cTn id="55" dur="1000"/>
                                        <p:tgtEl>
                                          <p:spTgt spid="3">
                                            <p:txEl>
                                              <p:pRg st="9" end="9"/>
                                            </p:txEl>
                                          </p:spTgt>
                                        </p:tgtEl>
                                      </p:cBhvr>
                                    </p:animEffect>
                                    <p:anim calcmode="lin" valueType="num">
                                      <p:cBhvr>
                                        <p:cTn id="5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1000"/>
                                  </p:stCondLst>
                                  <p:childTnLst>
                                    <p:set>
                                      <p:cBhvr>
                                        <p:cTn id="59" dur="1" fill="hold">
                                          <p:stCondLst>
                                            <p:cond delay="0"/>
                                          </p:stCondLst>
                                        </p:cTn>
                                        <p:tgtEl>
                                          <p:spTgt spid="3">
                                            <p:txEl>
                                              <p:pRg st="10" end="10"/>
                                            </p:txEl>
                                          </p:spTgt>
                                        </p:tgtEl>
                                        <p:attrNameLst>
                                          <p:attrName>style.visibility</p:attrName>
                                        </p:attrNameLst>
                                      </p:cBhvr>
                                      <p:to>
                                        <p:strVal val="visible"/>
                                      </p:to>
                                    </p:set>
                                    <p:animEffect transition="in" filter="fade">
                                      <p:cBhvr>
                                        <p:cTn id="60" dur="1000"/>
                                        <p:tgtEl>
                                          <p:spTgt spid="3">
                                            <p:txEl>
                                              <p:pRg st="10" end="10"/>
                                            </p:txEl>
                                          </p:spTgt>
                                        </p:tgtEl>
                                      </p:cBhvr>
                                    </p:animEffect>
                                    <p:anim calcmode="lin" valueType="num">
                                      <p:cBhvr>
                                        <p:cTn id="6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63" fill="hold">
                            <p:stCondLst>
                              <p:cond delay="7000"/>
                            </p:stCondLst>
                            <p:childTnLst>
                              <p:par>
                                <p:cTn id="64" presetID="42" presetClass="entr" presetSubtype="0" fill="hold" grpId="0" nodeType="afterEffect">
                                  <p:stCondLst>
                                    <p:cond delay="0"/>
                                  </p:stCondLst>
                                  <p:childTnLst>
                                    <p:set>
                                      <p:cBhvr>
                                        <p:cTn id="65" dur="1" fill="hold">
                                          <p:stCondLst>
                                            <p:cond delay="0"/>
                                          </p:stCondLst>
                                        </p:cTn>
                                        <p:tgtEl>
                                          <p:spTgt spid="3">
                                            <p:txEl>
                                              <p:pRg st="12" end="12"/>
                                            </p:txEl>
                                          </p:spTgt>
                                        </p:tgtEl>
                                        <p:attrNameLst>
                                          <p:attrName>style.visibility</p:attrName>
                                        </p:attrNameLst>
                                      </p:cBhvr>
                                      <p:to>
                                        <p:strVal val="visible"/>
                                      </p:to>
                                    </p:set>
                                    <p:animEffect transition="in" filter="fade">
                                      <p:cBhvr>
                                        <p:cTn id="66" dur="1000"/>
                                        <p:tgtEl>
                                          <p:spTgt spid="3">
                                            <p:txEl>
                                              <p:pRg st="12" end="12"/>
                                            </p:txEl>
                                          </p:spTgt>
                                        </p:tgtEl>
                                      </p:cBhvr>
                                    </p:animEffect>
                                    <p:anim calcmode="lin" valueType="num">
                                      <p:cBhvr>
                                        <p:cTn id="67"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par>
                          <p:cTn id="69" fill="hold">
                            <p:stCondLst>
                              <p:cond delay="8000"/>
                            </p:stCondLst>
                            <p:childTnLst>
                              <p:par>
                                <p:cTn id="70" presetID="42" presetClass="entr" presetSubtype="0" fill="hold" grpId="0" nodeType="after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1000"/>
                                        <p:tgtEl>
                                          <p:spTgt spid="3">
                                            <p:txEl>
                                              <p:pRg st="13" end="13"/>
                                            </p:txEl>
                                          </p:spTgt>
                                        </p:tgtEl>
                                      </p:cBhvr>
                                    </p:animEffect>
                                    <p:anim calcmode="lin" valueType="num">
                                      <p:cBhvr>
                                        <p:cTn id="73"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grpId="0" nodeType="clickEffect">
                                  <p:stCondLst>
                                    <p:cond delay="0"/>
                                  </p:stCondLst>
                                  <p:childTnLst>
                                    <p:set>
                                      <p:cBhvr>
                                        <p:cTn id="78" dur="1" fill="hold">
                                          <p:stCondLst>
                                            <p:cond delay="0"/>
                                          </p:stCondLst>
                                        </p:cTn>
                                        <p:tgtEl>
                                          <p:spTgt spid="3">
                                            <p:txEl>
                                              <p:pRg st="14" end="14"/>
                                            </p:txEl>
                                          </p:spTgt>
                                        </p:tgtEl>
                                        <p:attrNameLst>
                                          <p:attrName>style.visibility</p:attrName>
                                        </p:attrNameLst>
                                      </p:cBhvr>
                                      <p:to>
                                        <p:strVal val="visible"/>
                                      </p:to>
                                    </p:set>
                                    <p:animEffect transition="in" filter="fade">
                                      <p:cBhvr>
                                        <p:cTn id="79" dur="1000"/>
                                        <p:tgtEl>
                                          <p:spTgt spid="3">
                                            <p:txEl>
                                              <p:pRg st="14" end="14"/>
                                            </p:txEl>
                                          </p:spTgt>
                                        </p:tgtEl>
                                      </p:cBhvr>
                                    </p:animEffect>
                                    <p:anim calcmode="lin" valueType="num">
                                      <p:cBhvr>
                                        <p:cTn id="80"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81"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805264"/>
          </a:xfrm>
        </p:spPr>
        <p:txBody>
          <a:bodyPr>
            <a:noAutofit/>
          </a:bodyPr>
          <a:lstStyle/>
          <a:p>
            <a:pPr marL="0" lvl="0" indent="0">
              <a:buNone/>
            </a:pPr>
            <a:r>
              <a:rPr lang="en-GB" sz="1700" b="1" i="1" dirty="0" smtClean="0"/>
              <a:t>“We </a:t>
            </a:r>
            <a:r>
              <a:rPr lang="en-GB" sz="1700" b="1" i="1" dirty="0"/>
              <a:t>will bring forward early legislation to introduce a power of recall, allowing voters to force a by-election where an MP is found to have engaged in serious wrongdoing and having had a petition calling for a by-election signed by 10% of his or her constituents</a:t>
            </a:r>
            <a:r>
              <a:rPr lang="en-GB" sz="1700" b="1" i="1" dirty="0" smtClean="0"/>
              <a:t>.”</a:t>
            </a:r>
            <a:endParaRPr lang="en-GB" sz="1700" i="1" dirty="0"/>
          </a:p>
          <a:p>
            <a:r>
              <a:rPr lang="en-GB" sz="1600" dirty="0"/>
              <a:t>Draft </a:t>
            </a:r>
            <a:r>
              <a:rPr lang="en-GB" sz="1600" dirty="0" err="1" smtClean="0"/>
              <a:t>Govt</a:t>
            </a:r>
            <a:r>
              <a:rPr lang="en-GB" sz="1600" dirty="0" smtClean="0"/>
              <a:t> bill </a:t>
            </a:r>
            <a:r>
              <a:rPr lang="en-GB" sz="1600" dirty="0"/>
              <a:t>considered in 2012 by Political &amp; </a:t>
            </a:r>
            <a:r>
              <a:rPr lang="en-GB" sz="1600" dirty="0" err="1"/>
              <a:t>Constit</a:t>
            </a:r>
            <a:r>
              <a:rPr lang="en-GB" sz="1600" dirty="0"/>
              <a:t> Reform Select </a:t>
            </a:r>
            <a:r>
              <a:rPr lang="en-GB" sz="1600" dirty="0" err="1"/>
              <a:t>Cttee</a:t>
            </a:r>
            <a:r>
              <a:rPr lang="en-GB" sz="1600" dirty="0"/>
              <a:t> </a:t>
            </a:r>
            <a:r>
              <a:rPr lang="en-GB" sz="1600" dirty="0">
                <a:hlinkClick r:id="rId2"/>
              </a:rPr>
              <a:t>–</a:t>
            </a:r>
            <a:r>
              <a:rPr lang="en-GB" sz="1600" dirty="0"/>
              <a:t> rec’d Bill unnecessary &amp; </a:t>
            </a:r>
            <a:r>
              <a:rPr lang="en-GB" sz="1600" dirty="0" err="1"/>
              <a:t>shd</a:t>
            </a:r>
            <a:r>
              <a:rPr lang="en-GB" sz="1600" dirty="0"/>
              <a:t> be dropped - </a:t>
            </a:r>
            <a:r>
              <a:rPr lang="en-GB" sz="1300" u="sng" dirty="0" smtClean="0">
                <a:hlinkClick r:id="rId2"/>
              </a:rPr>
              <a:t>http</a:t>
            </a:r>
            <a:r>
              <a:rPr lang="en-GB" sz="1300" u="sng" dirty="0">
                <a:hlinkClick r:id="rId2"/>
              </a:rPr>
              <a:t>://www.parliament.uk/business/committees/committees-a-z/commons-select/political-and-constitutional-reform-committee/inquiries/parliament-2010/recall-of-mps/</a:t>
            </a:r>
            <a:r>
              <a:rPr lang="en-GB" sz="1300" u="sng" dirty="0"/>
              <a:t> </a:t>
            </a:r>
          </a:p>
          <a:p>
            <a:r>
              <a:rPr lang="en-GB" sz="1600" dirty="0" err="1"/>
              <a:t>Govt</a:t>
            </a:r>
            <a:r>
              <a:rPr lang="en-GB" sz="1600" dirty="0"/>
              <a:t> response repeated commitment to recall, but did not introduce Bill into </a:t>
            </a:r>
            <a:r>
              <a:rPr lang="en-GB" sz="1600" dirty="0" err="1" smtClean="0"/>
              <a:t>HoC</a:t>
            </a:r>
            <a:endParaRPr lang="en-GB" sz="1600" dirty="0" smtClean="0"/>
          </a:p>
          <a:p>
            <a:r>
              <a:rPr lang="en-GB" sz="1600" dirty="0"/>
              <a:t>April 2014 - Maria Miller affair may have created further pressure for change - </a:t>
            </a:r>
            <a:r>
              <a:rPr lang="en-GB" sz="1300" dirty="0">
                <a:hlinkClick r:id="rId3"/>
              </a:rPr>
              <a:t>http://www.leftfootforward.org/2014/04/the-maria-miller-affair-shows-we-need-the-right-to-recall-mps/</a:t>
            </a:r>
            <a:r>
              <a:rPr lang="en-GB" sz="1300" dirty="0"/>
              <a:t> </a:t>
            </a:r>
          </a:p>
          <a:p>
            <a:r>
              <a:rPr lang="en-GB" sz="1600" dirty="0" smtClean="0"/>
              <a:t>Bill finally given 1</a:t>
            </a:r>
            <a:r>
              <a:rPr lang="en-GB" sz="1600" baseline="30000" dirty="0" smtClean="0"/>
              <a:t>st</a:t>
            </a:r>
            <a:r>
              <a:rPr lang="en-GB" sz="1600" dirty="0" smtClean="0"/>
              <a:t> reading September </a:t>
            </a:r>
            <a:r>
              <a:rPr lang="en-GB" sz="1600" dirty="0"/>
              <a:t>2014 – </a:t>
            </a:r>
            <a:r>
              <a:rPr lang="en-GB" sz="1600" dirty="0" smtClean="0"/>
              <a:t>Royal Assent at end of </a:t>
            </a:r>
            <a:r>
              <a:rPr lang="en-GB" sz="1600" dirty="0" err="1" smtClean="0"/>
              <a:t>Parl</a:t>
            </a:r>
            <a:r>
              <a:rPr lang="en-GB" sz="1600" dirty="0" smtClean="0"/>
              <a:t> end March 2015 </a:t>
            </a:r>
            <a:r>
              <a:rPr lang="en-GB" sz="1600" dirty="0"/>
              <a:t>- </a:t>
            </a:r>
            <a:r>
              <a:rPr lang="en-GB" sz="1300" dirty="0">
                <a:hlinkClick r:id="rId4"/>
              </a:rPr>
              <a:t>http://</a:t>
            </a:r>
            <a:r>
              <a:rPr lang="en-GB" sz="1300" dirty="0" smtClean="0">
                <a:hlinkClick r:id="rId4"/>
              </a:rPr>
              <a:t>services.parliament.uk/bills/2014-15/recallofmps.html</a:t>
            </a:r>
            <a:r>
              <a:rPr lang="en-GB" sz="1300" dirty="0" smtClean="0"/>
              <a:t> </a:t>
            </a:r>
            <a:endParaRPr lang="en-GB" sz="1300" dirty="0"/>
          </a:p>
          <a:p>
            <a:r>
              <a:rPr lang="en-GB" sz="1600" dirty="0" smtClean="0"/>
              <a:t>Recall Bill proposed local </a:t>
            </a:r>
            <a:r>
              <a:rPr lang="en-GB" sz="1600" dirty="0"/>
              <a:t>petition to trigger </a:t>
            </a:r>
            <a:r>
              <a:rPr lang="en-GB" sz="1600" dirty="0" smtClean="0"/>
              <a:t>by-election:</a:t>
            </a:r>
          </a:p>
          <a:p>
            <a:pPr lvl="1"/>
            <a:r>
              <a:rPr lang="en-GB" sz="1400" dirty="0" smtClean="0"/>
              <a:t>Either where </a:t>
            </a:r>
            <a:r>
              <a:rPr lang="en-GB" sz="1400" dirty="0"/>
              <a:t>an MP is convicted </a:t>
            </a:r>
            <a:r>
              <a:rPr lang="en-GB" sz="1400" dirty="0" smtClean="0"/>
              <a:t>of </a:t>
            </a:r>
            <a:r>
              <a:rPr lang="en-GB" sz="1400" dirty="0"/>
              <a:t>an offence and receives a </a:t>
            </a:r>
            <a:r>
              <a:rPr lang="en-GB" sz="1400" dirty="0" smtClean="0"/>
              <a:t>prison sentence </a:t>
            </a:r>
            <a:r>
              <a:rPr lang="en-GB" sz="1400" dirty="0"/>
              <a:t>of 12 months or </a:t>
            </a:r>
            <a:r>
              <a:rPr lang="en-GB" sz="1400" dirty="0" smtClean="0"/>
              <a:t>less (longer sentences already disqualify MPs) </a:t>
            </a:r>
            <a:r>
              <a:rPr lang="en-GB" sz="1400" i="1" dirty="0" smtClean="0"/>
              <a:t>– N.B 5 MPs/former MPs jailed over expenses 2011-13 (only one for less than 6 months) + Chris </a:t>
            </a:r>
            <a:r>
              <a:rPr lang="en-GB" sz="1400" i="1" dirty="0" err="1" smtClean="0"/>
              <a:t>Huhne</a:t>
            </a:r>
            <a:r>
              <a:rPr lang="en-GB" sz="1400" i="1" dirty="0" smtClean="0"/>
              <a:t> MP imprisoned 2013 for 8 months over speeding /perverting justice case.  All six resigned as MPs (or had stepped down before the 2010 election)</a:t>
            </a:r>
          </a:p>
          <a:p>
            <a:pPr lvl="1"/>
            <a:r>
              <a:rPr lang="en-GB" sz="1400" dirty="0" smtClean="0"/>
              <a:t>Or </a:t>
            </a:r>
            <a:r>
              <a:rPr lang="en-GB" sz="1400" dirty="0"/>
              <a:t>where </a:t>
            </a:r>
            <a:r>
              <a:rPr lang="en-GB" sz="1400" dirty="0" err="1" smtClean="0"/>
              <a:t>HoC</a:t>
            </a:r>
            <a:r>
              <a:rPr lang="en-GB" sz="1400" dirty="0" smtClean="0"/>
              <a:t> resolves</a:t>
            </a:r>
            <a:r>
              <a:rPr lang="en-GB" sz="1400" dirty="0"/>
              <a:t>, through </a:t>
            </a:r>
            <a:r>
              <a:rPr lang="en-GB" sz="1400" dirty="0" smtClean="0"/>
              <a:t>MPs’ vote, </a:t>
            </a:r>
            <a:r>
              <a:rPr lang="en-GB" sz="1400" dirty="0"/>
              <a:t>that </a:t>
            </a:r>
            <a:r>
              <a:rPr lang="en-GB" sz="1400" dirty="0" smtClean="0"/>
              <a:t>an MP be suspended for 21 days</a:t>
            </a:r>
          </a:p>
          <a:p>
            <a:pPr lvl="1"/>
            <a:r>
              <a:rPr lang="en-GB" sz="1400" dirty="0" smtClean="0"/>
              <a:t>If either happens, a </a:t>
            </a:r>
            <a:r>
              <a:rPr lang="en-GB" sz="1400" dirty="0" err="1" smtClean="0"/>
              <a:t>const</a:t>
            </a:r>
            <a:r>
              <a:rPr lang="en-GB" sz="1400" dirty="0" smtClean="0"/>
              <a:t> petition </a:t>
            </a:r>
            <a:r>
              <a:rPr lang="en-GB" sz="1400" dirty="0"/>
              <a:t>would </a:t>
            </a:r>
            <a:r>
              <a:rPr lang="en-GB" sz="1400" dirty="0" smtClean="0"/>
              <a:t>open.  If within 8 weeks, 10%+ of </a:t>
            </a:r>
            <a:r>
              <a:rPr lang="en-GB" sz="1400" dirty="0"/>
              <a:t>eligible electors </a:t>
            </a:r>
            <a:r>
              <a:rPr lang="en-GB" sz="1400" dirty="0" smtClean="0"/>
              <a:t>signed, seat </a:t>
            </a:r>
            <a:r>
              <a:rPr lang="en-GB" sz="1400" dirty="0"/>
              <a:t>would be declared vacant and a </a:t>
            </a:r>
            <a:r>
              <a:rPr lang="en-GB" sz="1400" dirty="0" smtClean="0"/>
              <a:t>by-election held. </a:t>
            </a:r>
            <a:r>
              <a:rPr lang="en-GB" sz="1400" dirty="0"/>
              <a:t>The </a:t>
            </a:r>
            <a:r>
              <a:rPr lang="en-GB" sz="1400" dirty="0" smtClean="0"/>
              <a:t>recalled MP could </a:t>
            </a:r>
            <a:r>
              <a:rPr lang="en-GB" sz="1400" dirty="0"/>
              <a:t>stand in </a:t>
            </a:r>
            <a:r>
              <a:rPr lang="en-GB" sz="1400" dirty="0" smtClean="0"/>
              <a:t>by-election</a:t>
            </a:r>
            <a:r>
              <a:rPr lang="en-GB" sz="1400" dirty="0"/>
              <a:t>. </a:t>
            </a:r>
            <a:endParaRPr lang="en-GB" sz="1400" dirty="0" smtClean="0"/>
          </a:p>
          <a:p>
            <a:pPr>
              <a:spcAft>
                <a:spcPts val="400"/>
              </a:spcAft>
            </a:pPr>
            <a:r>
              <a:rPr lang="en-GB" sz="1400" dirty="0" smtClean="0"/>
              <a:t>Criticisms bill is too weak – Zac Goldsmith MP </a:t>
            </a:r>
            <a:r>
              <a:rPr lang="en-GB" sz="1400" dirty="0" err="1" smtClean="0"/>
              <a:t>esp</a:t>
            </a:r>
            <a:r>
              <a:rPr lang="en-GB" sz="1400" dirty="0" smtClean="0"/>
              <a:t> attacked it, after failure of his own recall PMB. </a:t>
            </a:r>
            <a:r>
              <a:rPr lang="en-GB" sz="1400" dirty="0"/>
              <a:t>A</a:t>
            </a:r>
            <a:r>
              <a:rPr lang="en-GB" sz="1400" dirty="0" smtClean="0"/>
              <a:t>mendments were made in </a:t>
            </a:r>
            <a:r>
              <a:rPr lang="en-GB" sz="1400" dirty="0" err="1" smtClean="0"/>
              <a:t>HoC</a:t>
            </a:r>
            <a:r>
              <a:rPr lang="en-GB" sz="1400" dirty="0" smtClean="0"/>
              <a:t> on free vote to toughen it up (suspension period cut to 10 days, some non-custodial sentences &amp; pre-election wrongdoing </a:t>
            </a:r>
            <a:r>
              <a:rPr lang="en-GB" sz="1400" dirty="0" err="1" smtClean="0"/>
              <a:t>wd</a:t>
            </a:r>
            <a:r>
              <a:rPr lang="en-GB" sz="1400" dirty="0" smtClean="0"/>
              <a:t> count) but attempts to allow public to initiate the whole process failed - </a:t>
            </a:r>
            <a:r>
              <a:rPr lang="en-GB" sz="1400" dirty="0" smtClean="0">
                <a:hlinkClick r:id="rId5"/>
              </a:rPr>
              <a:t>http</a:t>
            </a:r>
            <a:r>
              <a:rPr lang="en-GB" sz="1400" dirty="0">
                <a:hlinkClick r:id="rId5"/>
              </a:rPr>
              <a:t>://</a:t>
            </a:r>
            <a:r>
              <a:rPr lang="en-GB" sz="1400" dirty="0" smtClean="0">
                <a:hlinkClick r:id="rId5"/>
              </a:rPr>
              <a:t>www.bbc.co.uk/news/uk-politics-30184066</a:t>
            </a:r>
            <a:endParaRPr lang="en-GB" sz="1400" dirty="0" smtClean="0"/>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6">
                    <a:extLst>
                      <a:ext uri="{28A0092B-C50C-407E-A947-70E740481C1C}">
                        <a14:useLocalDpi xmlns:a14="http://schemas.microsoft.com/office/drawing/2010/main" val="0"/>
                      </a:ext>
                    </a:extLst>
                  </a:blip>
                  <a:srcRect/>
                  <a:stretch>
                    <a:fillRect/>
                  </a:stretch>
                </a:blipFill>
              </a:rPr>
              <a:t>9  Recall of MPs</a:t>
            </a:r>
            <a:endParaRPr lang="en-GB" sz="3800" b="1" dirty="0">
              <a:blipFill dpi="0" rotWithShape="1">
                <a:blip r:embed="rId6">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1677025614"/>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5000"/>
                            </p:stCondLst>
                            <p:childTnLst>
                              <p:par>
                                <p:cTn id="29" presetID="42" presetClass="entr" presetSubtype="0" fill="hold" grpId="0" nodeType="afterEffect">
                                  <p:stCondLst>
                                    <p:cond delay="100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7000"/>
                            </p:stCondLst>
                            <p:childTnLst>
                              <p:par>
                                <p:cTn id="35" presetID="42"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8000"/>
                            </p:stCondLst>
                            <p:childTnLst>
                              <p:par>
                                <p:cTn id="41" presetID="42" presetClass="entr" presetSubtype="0" fill="hold" grpId="0"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9000"/>
                            </p:stCondLst>
                            <p:childTnLst>
                              <p:par>
                                <p:cTn id="47" presetID="42" presetClass="entr" presetSubtype="0" fill="hold" grpId="0" nodeType="after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fade">
                                      <p:cBhvr>
                                        <p:cTn id="54" dur="1000"/>
                                        <p:tgtEl>
                                          <p:spTgt spid="3">
                                            <p:txEl>
                                              <p:pRg st="8" end="8"/>
                                            </p:txEl>
                                          </p:spTgt>
                                        </p:tgtEl>
                                      </p:cBhvr>
                                    </p:animEffect>
                                    <p:anim calcmode="lin" valueType="num">
                                      <p:cBhvr>
                                        <p:cTn id="5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Effect transition="in" filter="fade">
                                      <p:cBhvr>
                                        <p:cTn id="61" dur="1000"/>
                                        <p:tgtEl>
                                          <p:spTgt spid="3">
                                            <p:txEl>
                                              <p:pRg st="9" end="9"/>
                                            </p:txEl>
                                          </p:spTgt>
                                        </p:tgtEl>
                                      </p:cBhvr>
                                    </p:animEffect>
                                    <p:anim calcmode="lin" valueType="num">
                                      <p:cBhvr>
                                        <p:cTn id="6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2">
                    <a:extLst>
                      <a:ext uri="{28A0092B-C50C-407E-A947-70E740481C1C}">
                        <a14:useLocalDpi xmlns:a14="http://schemas.microsoft.com/office/drawing/2010/main" val="0"/>
                      </a:ext>
                    </a:extLst>
                  </a:blip>
                  <a:srcRect/>
                  <a:stretch>
                    <a:fillRect/>
                  </a:stretch>
                </a:blipFill>
              </a:rPr>
              <a:t>10  Changes to Devolution</a:t>
            </a:r>
            <a:endParaRPr lang="en-GB" sz="3800" b="1" dirty="0">
              <a:blipFill dpi="0" rotWithShape="1">
                <a:blip r:embed="rId2">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
        <p:nvSpPr>
          <p:cNvPr id="3" name="Content Placeholder 2"/>
          <p:cNvSpPr>
            <a:spLocks noGrp="1"/>
          </p:cNvSpPr>
          <p:nvPr>
            <p:ph idx="1"/>
          </p:nvPr>
        </p:nvSpPr>
        <p:spPr>
          <a:xfrm>
            <a:off x="457200" y="1052736"/>
            <a:ext cx="8363272" cy="5805264"/>
          </a:xfrm>
        </p:spPr>
        <p:txBody>
          <a:bodyPr>
            <a:normAutofit fontScale="70000" lnSpcReduction="20000"/>
          </a:bodyPr>
          <a:lstStyle/>
          <a:p>
            <a:pPr marL="0" lvl="0" indent="0">
              <a:buNone/>
            </a:pPr>
            <a:r>
              <a:rPr lang="en-GB" sz="2600" b="1" i="1" dirty="0" smtClean="0"/>
              <a:t>“We </a:t>
            </a:r>
            <a:r>
              <a:rPr lang="en-GB" sz="2600" b="1" i="1" dirty="0"/>
              <a:t>will implement the proposals of the </a:t>
            </a:r>
            <a:r>
              <a:rPr lang="en-GB" sz="2600" b="1" i="1" dirty="0" err="1"/>
              <a:t>Calman</a:t>
            </a:r>
            <a:r>
              <a:rPr lang="en-GB" sz="2600" b="1" i="1" dirty="0"/>
              <a:t> Commission and introduce a referendum on further Welsh devolution</a:t>
            </a:r>
            <a:r>
              <a:rPr lang="en-GB" sz="2600" b="1" i="1" dirty="0" smtClean="0"/>
              <a:t>.”</a:t>
            </a:r>
            <a:endParaRPr lang="en-GB" sz="2600" i="1" dirty="0"/>
          </a:p>
          <a:p>
            <a:endParaRPr lang="en-GB" sz="900" dirty="0" smtClean="0"/>
          </a:p>
          <a:p>
            <a:r>
              <a:rPr lang="en-GB" sz="2600" dirty="0" err="1" smtClean="0"/>
              <a:t>Calman</a:t>
            </a:r>
            <a:r>
              <a:rPr lang="en-GB" sz="2600" dirty="0" smtClean="0"/>
              <a:t> Commission set up by Labour to review devolution – 2007-2009.  Report proposed Scotland gaining more powers over finance</a:t>
            </a:r>
          </a:p>
          <a:p>
            <a:r>
              <a:rPr lang="en-GB" sz="2600" dirty="0" smtClean="0"/>
              <a:t>Wales promised primary legislative powers (as Scotland had already).  Confirmed by referendum in March 2011 – all main parties were in favour.</a:t>
            </a:r>
          </a:p>
          <a:p>
            <a:r>
              <a:rPr lang="en-GB" sz="2600" dirty="0" smtClean="0"/>
              <a:t>Scotland </a:t>
            </a:r>
            <a:r>
              <a:rPr lang="en-GB" sz="2600" dirty="0"/>
              <a:t>Bill </a:t>
            </a:r>
            <a:r>
              <a:rPr lang="en-GB" sz="2600" dirty="0" err="1"/>
              <a:t>intro’d</a:t>
            </a:r>
            <a:r>
              <a:rPr lang="en-GB" sz="2600" dirty="0"/>
              <a:t> </a:t>
            </a:r>
            <a:r>
              <a:rPr lang="en-GB" sz="2600" dirty="0" smtClean="0"/>
              <a:t>2010 but slow progress, then rather </a:t>
            </a:r>
            <a:r>
              <a:rPr lang="en-GB" sz="2600" dirty="0"/>
              <a:t>derailed by SNP victory </a:t>
            </a:r>
            <a:r>
              <a:rPr lang="en-GB" sz="2600" dirty="0" smtClean="0"/>
              <a:t>in May 2011 and </a:t>
            </a:r>
            <a:r>
              <a:rPr lang="en-GB" sz="2600" dirty="0"/>
              <a:t>further </a:t>
            </a:r>
            <a:r>
              <a:rPr lang="en-GB" sz="2600" dirty="0" smtClean="0"/>
              <a:t>demands.</a:t>
            </a:r>
            <a:r>
              <a:rPr lang="en-GB" sz="2600" dirty="0"/>
              <a:t> </a:t>
            </a:r>
            <a:r>
              <a:rPr lang="en-GB" sz="2600" dirty="0" smtClean="0"/>
              <a:t> Passed as Scotland Act April 2012 </a:t>
            </a:r>
            <a:r>
              <a:rPr lang="en-GB" sz="2600" dirty="0" smtClean="0">
                <a:hlinkClick r:id="rId4"/>
              </a:rPr>
              <a:t>–</a:t>
            </a:r>
            <a:r>
              <a:rPr lang="en-GB" sz="2600" dirty="0" smtClean="0"/>
              <a:t> but not effective until 2016 - </a:t>
            </a:r>
            <a:r>
              <a:rPr lang="en-GB" sz="2600" dirty="0" smtClean="0">
                <a:hlinkClick r:id="rId4"/>
              </a:rPr>
              <a:t>http</a:t>
            </a:r>
            <a:r>
              <a:rPr lang="en-GB" sz="2600" dirty="0">
                <a:hlinkClick r:id="rId4"/>
              </a:rPr>
              <a:t>://</a:t>
            </a:r>
            <a:r>
              <a:rPr lang="en-GB" sz="2600" dirty="0" smtClean="0">
                <a:hlinkClick r:id="rId4"/>
              </a:rPr>
              <a:t>www.bbc.co.uk/news/uk-scotland-17903145</a:t>
            </a:r>
            <a:r>
              <a:rPr lang="en-GB" sz="2600" dirty="0" smtClean="0"/>
              <a:t> </a:t>
            </a:r>
          </a:p>
          <a:p>
            <a:r>
              <a:rPr lang="en-GB" sz="2600" dirty="0" smtClean="0"/>
              <a:t>Government also set up in 2011 a </a:t>
            </a:r>
            <a:r>
              <a:rPr lang="en-GB" sz="2600" dirty="0" err="1" smtClean="0"/>
              <a:t>Calman</a:t>
            </a:r>
            <a:r>
              <a:rPr lang="en-GB" sz="2600" dirty="0" smtClean="0"/>
              <a:t>-style </a:t>
            </a:r>
            <a:r>
              <a:rPr lang="en-GB" sz="2600" dirty="0"/>
              <a:t>review of Welsh devolution </a:t>
            </a:r>
            <a:r>
              <a:rPr lang="en-GB" sz="2600" dirty="0" smtClean="0"/>
              <a:t>– the Silk Commission - with </a:t>
            </a:r>
            <a:r>
              <a:rPr lang="en-GB" sz="2600" dirty="0"/>
              <a:t>a view to further </a:t>
            </a:r>
            <a:r>
              <a:rPr lang="en-GB" sz="2600" dirty="0" smtClean="0"/>
              <a:t>powers</a:t>
            </a:r>
            <a:r>
              <a:rPr lang="en-GB" sz="2600" dirty="0"/>
              <a:t> </a:t>
            </a:r>
          </a:p>
          <a:p>
            <a:pPr lvl="1"/>
            <a:r>
              <a:rPr lang="en-GB" sz="2300" dirty="0" smtClean="0"/>
              <a:t>Now complete - </a:t>
            </a:r>
            <a:r>
              <a:rPr lang="en-GB" sz="2300" dirty="0" smtClean="0">
                <a:hlinkClick r:id="rId5"/>
              </a:rPr>
              <a:t>http://commissionondevolutioninwales.independent.gov.uk/</a:t>
            </a:r>
            <a:r>
              <a:rPr lang="en-GB" sz="2300" dirty="0" smtClean="0"/>
              <a:t> </a:t>
            </a:r>
          </a:p>
          <a:p>
            <a:pPr lvl="1"/>
            <a:r>
              <a:rPr lang="en-GB" sz="2300" dirty="0" smtClean="0"/>
              <a:t>Silk initially recommended (2012) more financial and borrowing powers – agreed by Coalition, with Act receiving Royal Assent in December 2014</a:t>
            </a:r>
          </a:p>
          <a:p>
            <a:pPr lvl="1"/>
            <a:r>
              <a:rPr lang="en-GB" sz="2300" dirty="0" smtClean="0"/>
              <a:t>In March 2014 Silk proposed new powers for Welsh Assembly over transport, policing and youth justice + a move to </a:t>
            </a:r>
            <a:r>
              <a:rPr lang="en-GB" sz="2300" i="1" dirty="0" smtClean="0"/>
              <a:t>reserve powers </a:t>
            </a:r>
            <a:r>
              <a:rPr lang="en-GB" sz="2300" dirty="0" smtClean="0"/>
              <a:t>model like Scotland and NI (identifying which powers stay with Westminster, rather than listing those where the Welsh Assembly has competence, as now) –  no Coalition action on these proposals, but new Wales Act passed Jan 2017 to deliver most of the recommendations in the Silk Commission.</a:t>
            </a:r>
          </a:p>
          <a:p>
            <a:pPr marL="361950" lvl="1" indent="-361950">
              <a:buFont typeface="Arial" panose="020B0604020202020204" pitchFamily="34" charset="0"/>
              <a:buChar char="•"/>
            </a:pPr>
            <a:r>
              <a:rPr lang="en-GB" sz="2400" dirty="0"/>
              <a:t>A</a:t>
            </a:r>
            <a:r>
              <a:rPr lang="en-GB" sz="2400" dirty="0" smtClean="0"/>
              <a:t>ll these developments overtaken by Scottish Independence Referendum &amp; English Votes for English Laws debate, so future highly uncertain (see later slide)</a:t>
            </a:r>
          </a:p>
          <a:p>
            <a:pPr marL="361950" lvl="1" indent="-361950">
              <a:buFont typeface="Arial" panose="020B0604020202020204" pitchFamily="34" charset="0"/>
              <a:buChar char="•"/>
            </a:pPr>
            <a:r>
              <a:rPr lang="en-GB" sz="2400" dirty="0" smtClean="0"/>
              <a:t>And 3 recent UK </a:t>
            </a:r>
            <a:r>
              <a:rPr lang="en-GB" sz="2400" dirty="0" err="1" smtClean="0"/>
              <a:t>Supr</a:t>
            </a:r>
            <a:r>
              <a:rPr lang="en-GB" sz="2400" dirty="0" smtClean="0"/>
              <a:t> Ct cases over whether laws passed by Welsh Assembly trespassed on </a:t>
            </a:r>
            <a:r>
              <a:rPr lang="en-GB" sz="2400" dirty="0" err="1" smtClean="0"/>
              <a:t>Wminster’s</a:t>
            </a:r>
            <a:r>
              <a:rPr lang="en-GB" sz="2400" dirty="0" smtClean="0"/>
              <a:t> authority – 2 resolved so far in Wales</a:t>
            </a:r>
            <a:r>
              <a:rPr lang="en-GB" sz="2400" dirty="0"/>
              <a:t>’ </a:t>
            </a:r>
            <a:r>
              <a:rPr lang="en-GB" sz="2400" dirty="0" smtClean="0"/>
              <a:t>favour - hints at future tensions </a:t>
            </a:r>
            <a:r>
              <a:rPr lang="en-GB" sz="2200" dirty="0"/>
              <a:t>- </a:t>
            </a:r>
            <a:r>
              <a:rPr lang="en-GB" sz="2000" dirty="0">
                <a:hlinkClick r:id="rId6"/>
              </a:rPr>
              <a:t>http://constitution-unit.com/2013/02/05/the-dragon-roars-welsh-devolution-and-the-uk-supreme-court</a:t>
            </a:r>
            <a:r>
              <a:rPr lang="en-GB" sz="2000" dirty="0" smtClean="0">
                <a:hlinkClick r:id="rId6"/>
              </a:rPr>
              <a:t>/</a:t>
            </a:r>
            <a:r>
              <a:rPr lang="en-GB" sz="2000" dirty="0" smtClean="0"/>
              <a:t> and </a:t>
            </a:r>
            <a:r>
              <a:rPr lang="en-GB" sz="2000" dirty="0" smtClean="0">
                <a:hlinkClick r:id="rId7"/>
              </a:rPr>
              <a:t>http</a:t>
            </a:r>
            <a:r>
              <a:rPr lang="en-GB" sz="2000" dirty="0">
                <a:hlinkClick r:id="rId7"/>
              </a:rPr>
              <a:t>://</a:t>
            </a:r>
            <a:r>
              <a:rPr lang="en-GB" sz="2000" dirty="0" smtClean="0">
                <a:hlinkClick r:id="rId7"/>
              </a:rPr>
              <a:t>www.bbc.co.uk/news/uk-wales-politics-28711253</a:t>
            </a:r>
            <a:r>
              <a:rPr lang="en-GB" sz="2000" dirty="0" smtClean="0"/>
              <a:t> </a:t>
            </a:r>
            <a:endParaRPr lang="en-GB" sz="2000" dirty="0"/>
          </a:p>
        </p:txBody>
      </p:sp>
    </p:spTree>
    <p:extLst>
      <p:ext uri="{BB962C8B-B14F-4D97-AF65-F5344CB8AC3E}">
        <p14:creationId xmlns:p14="http://schemas.microsoft.com/office/powerpoint/2010/main" val="3628001430"/>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3000"/>
                            </p:stCondLst>
                            <p:childTnLst>
                              <p:par>
                                <p:cTn id="30" presetID="42" presetClass="entr" presetSubtype="0"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4000"/>
                            </p:stCondLst>
                            <p:childTnLst>
                              <p:par>
                                <p:cTn id="36" presetID="42" presetClass="entr" presetSubtype="0" fill="hold" grpId="0"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1" fill="hold">
                            <p:stCondLst>
                              <p:cond delay="5000"/>
                            </p:stCondLst>
                            <p:childTnLst>
                              <p:par>
                                <p:cTn id="42" presetID="42" presetClass="entr" presetSubtype="0" fill="hold" grpId="0" nodeType="after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Effect transition="in" filter="fade">
                                      <p:cBhvr>
                                        <p:cTn id="63" dur="1000"/>
                                        <p:tgtEl>
                                          <p:spTgt spid="3">
                                            <p:txEl>
                                              <p:pRg st="10" end="10"/>
                                            </p:txEl>
                                          </p:spTgt>
                                        </p:tgtEl>
                                      </p:cBhvr>
                                    </p:animEffect>
                                    <p:anim calcmode="lin" valueType="num">
                                      <p:cBhvr>
                                        <p:cTn id="6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p:spPr>
        <p:txBody>
          <a:bodyPr>
            <a:normAutofit fontScale="85000" lnSpcReduction="20000"/>
          </a:bodyPr>
          <a:lstStyle/>
          <a:p>
            <a:pPr marL="0" lvl="0" indent="0">
              <a:buNone/>
            </a:pPr>
            <a:r>
              <a:rPr lang="en-GB" sz="2400" b="1" i="1" dirty="0" smtClean="0"/>
              <a:t>“We </a:t>
            </a:r>
            <a:r>
              <a:rPr lang="en-GB" sz="2400" b="1" i="1" dirty="0"/>
              <a:t>will amend the 1972 European Communities Act so that any proposed future treaty that transferred areas of power, or competences, would be subject to a referendum on that treaty – a ‘referendum lock’. We will amend the 1972 European Communities Act so that the use of any </a:t>
            </a:r>
            <a:r>
              <a:rPr lang="en-GB" sz="2400" b="1" i="1" dirty="0" err="1"/>
              <a:t>passerelle</a:t>
            </a:r>
            <a:r>
              <a:rPr lang="en-GB" sz="2400" b="1" i="1" dirty="0"/>
              <a:t> would require primary legislation</a:t>
            </a:r>
            <a:r>
              <a:rPr lang="en-GB" sz="2400" b="1" i="1" dirty="0" smtClean="0"/>
              <a:t>.”</a:t>
            </a:r>
          </a:p>
          <a:p>
            <a:pPr lvl="0"/>
            <a:endParaRPr lang="en-GB" sz="900" dirty="0"/>
          </a:p>
          <a:p>
            <a:r>
              <a:rPr lang="en-GB" sz="2400" dirty="0" smtClean="0"/>
              <a:t>Passed </a:t>
            </a:r>
            <a:r>
              <a:rPr lang="en-GB" sz="2400" dirty="0"/>
              <a:t>into law in European Union Act </a:t>
            </a:r>
            <a:r>
              <a:rPr lang="en-GB" sz="2400" dirty="0" smtClean="0"/>
              <a:t>2011</a:t>
            </a:r>
            <a:r>
              <a:rPr lang="en-GB" sz="2400" dirty="0"/>
              <a:t> </a:t>
            </a:r>
            <a:endParaRPr lang="en-GB" sz="2400" dirty="0" smtClean="0"/>
          </a:p>
          <a:p>
            <a:pPr lvl="1"/>
            <a:r>
              <a:rPr lang="en-GB" sz="2100" dirty="0" smtClean="0"/>
              <a:t>referendum now required for any proposed transfer of power from UK to EU</a:t>
            </a:r>
          </a:p>
          <a:p>
            <a:pPr lvl="1"/>
            <a:r>
              <a:rPr lang="en-GB" sz="2100" dirty="0" smtClean="0"/>
              <a:t>toughest requirement in Europe (tougher than Ireland’s </a:t>
            </a:r>
            <a:r>
              <a:rPr lang="en-GB" sz="2100" dirty="0" err="1" smtClean="0"/>
              <a:t>consitutional</a:t>
            </a:r>
            <a:r>
              <a:rPr lang="en-GB" sz="2100" dirty="0" smtClean="0"/>
              <a:t> rules)</a:t>
            </a:r>
          </a:p>
          <a:p>
            <a:pPr lvl="1"/>
            <a:r>
              <a:rPr lang="en-GB" sz="2100" i="1" dirty="0" err="1" smtClean="0"/>
              <a:t>Passerelle</a:t>
            </a:r>
            <a:r>
              <a:rPr lang="en-GB" sz="2100" dirty="0" smtClean="0"/>
              <a:t> means UK </a:t>
            </a:r>
            <a:r>
              <a:rPr lang="en-GB" sz="2100" dirty="0" err="1" smtClean="0"/>
              <a:t>govts</a:t>
            </a:r>
            <a:r>
              <a:rPr lang="en-GB" sz="2100" dirty="0" smtClean="0"/>
              <a:t> cannot agree in Council of Ministers to move area from Unanimity to Qualified Majority Voting, or change legislative procedures, without UK referendum to confirm.</a:t>
            </a:r>
          </a:p>
          <a:p>
            <a:r>
              <a:rPr lang="en-GB" sz="2400" dirty="0" smtClean="0"/>
              <a:t>Is </a:t>
            </a:r>
            <a:r>
              <a:rPr lang="en-GB" sz="2400" dirty="0"/>
              <a:t>this purely symbolic?  Does it bind future parliaments and so undermine part of the principle of parliamentary sovereignty</a:t>
            </a:r>
            <a:r>
              <a:rPr lang="en-GB" sz="2400" dirty="0" smtClean="0"/>
              <a:t>.?</a:t>
            </a:r>
          </a:p>
          <a:p>
            <a:r>
              <a:rPr lang="en-GB" sz="2400" dirty="0" err="1" smtClean="0"/>
              <a:t>Controv</a:t>
            </a:r>
            <a:r>
              <a:rPr lang="en-GB" sz="2400" dirty="0" smtClean="0"/>
              <a:t> </a:t>
            </a:r>
            <a:r>
              <a:rPr lang="en-GB" sz="2400" dirty="0"/>
              <a:t>as bill gave some (but not much) wriggle room to ministers </a:t>
            </a:r>
            <a:r>
              <a:rPr lang="en-GB" sz="2400" dirty="0" smtClean="0"/>
              <a:t>to define what “</a:t>
            </a:r>
            <a:r>
              <a:rPr lang="en-GB" sz="2400" dirty="0" err="1" smtClean="0"/>
              <a:t>signficant</a:t>
            </a:r>
            <a:r>
              <a:rPr lang="en-GB" sz="2400" dirty="0" smtClean="0"/>
              <a:t> transfer” means– </a:t>
            </a:r>
            <a:r>
              <a:rPr lang="en-GB" sz="2400" dirty="0"/>
              <a:t>v Eurosceptic Tories unhappy.  </a:t>
            </a:r>
            <a:endParaRPr lang="en-GB" sz="2400" dirty="0" smtClean="0"/>
          </a:p>
          <a:p>
            <a:r>
              <a:rPr lang="en-GB" sz="2400" dirty="0" err="1" smtClean="0"/>
              <a:t>Signif</a:t>
            </a:r>
            <a:r>
              <a:rPr lang="en-GB" sz="2400" dirty="0" smtClean="0"/>
              <a:t> </a:t>
            </a:r>
            <a:r>
              <a:rPr lang="en-GB" sz="2400" dirty="0"/>
              <a:t>in strengthening Cameron’s </a:t>
            </a:r>
            <a:r>
              <a:rPr lang="en-GB" sz="2400" dirty="0" smtClean="0"/>
              <a:t>decision </a:t>
            </a:r>
            <a:r>
              <a:rPr lang="en-GB" sz="2400" dirty="0"/>
              <a:t>to veto EU treaty change? </a:t>
            </a:r>
          </a:p>
          <a:p>
            <a:r>
              <a:rPr lang="en-GB" sz="2400" dirty="0"/>
              <a:t>Comment on constitutional implications - </a:t>
            </a:r>
            <a:r>
              <a:rPr lang="en-GB" sz="2400" u="sng" dirty="0">
                <a:hlinkClick r:id="rId3"/>
              </a:rPr>
              <a:t>http://eutopialaw.com/2012/01/19/the-european-union-act-2011-three-key-questions/</a:t>
            </a:r>
            <a:endParaRPr lang="en-GB" sz="2400" dirty="0"/>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4">
                    <a:extLst>
                      <a:ext uri="{28A0092B-C50C-407E-A947-70E740481C1C}">
                        <a14:useLocalDpi xmlns:a14="http://schemas.microsoft.com/office/drawing/2010/main" val="0"/>
                      </a:ext>
                    </a:extLst>
                  </a:blip>
                  <a:srcRect/>
                  <a:stretch>
                    <a:fillRect/>
                  </a:stretch>
                </a:blipFill>
              </a:rPr>
              <a:t>11  EU Referendum Lock</a:t>
            </a:r>
            <a:endParaRPr lang="en-GB" sz="3800" b="1" dirty="0">
              <a:blipFill dpi="0" rotWithShape="1">
                <a:blip r:embed="rId4">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98575882"/>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anim calcmode="lin" valueType="num">
                                      <p:cBhvr>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2500"/>
                            </p:stCondLst>
                            <p:childTnLst>
                              <p:par>
                                <p:cTn id="30" presetID="42" presetClass="entr" presetSubtype="0"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anim calcmode="lin" valueType="num">
                                      <p:cBhvr>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3000"/>
                            </p:stCondLst>
                            <p:childTnLst>
                              <p:par>
                                <p:cTn id="36" presetID="42" presetClass="entr" presetSubtype="0" fill="hold" grpId="0" nodeType="afterEffect">
                                  <p:stCondLst>
                                    <p:cond delay="100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1" fill="hold">
                            <p:stCondLst>
                              <p:cond delay="5000"/>
                            </p:stCondLst>
                            <p:childTnLst>
                              <p:par>
                                <p:cTn id="42" presetID="42" presetClass="entr" presetSubtype="0" fill="hold" grpId="0" nodeType="after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6000"/>
                            </p:stCondLst>
                            <p:childTnLst>
                              <p:par>
                                <p:cTn id="48" presetID="42" presetClass="entr" presetSubtype="0" fill="hold" grpId="0" nodeType="after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1000"/>
                                        <p:tgtEl>
                                          <p:spTgt spid="3">
                                            <p:txEl>
                                              <p:pRg st="8" end="8"/>
                                            </p:txEl>
                                          </p:spTgt>
                                        </p:tgtEl>
                                      </p:cBhvr>
                                    </p:animEffect>
                                    <p:anim calcmode="lin" valueType="num">
                                      <p:cBhvr>
                                        <p:cTn id="5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3" fill="hold">
                            <p:stCondLst>
                              <p:cond delay="7000"/>
                            </p:stCondLst>
                            <p:childTnLst>
                              <p:par>
                                <p:cTn id="54" presetID="42" presetClass="entr" presetSubtype="0" fill="hold" grpId="0" nodeType="after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435280" cy="5661248"/>
          </a:xfrm>
        </p:spPr>
        <p:txBody>
          <a:bodyPr>
            <a:normAutofit fontScale="70000" lnSpcReduction="20000"/>
          </a:bodyPr>
          <a:lstStyle/>
          <a:p>
            <a:pPr marL="0" lvl="0" indent="0">
              <a:buNone/>
            </a:pPr>
            <a:r>
              <a:rPr lang="en-GB" sz="2400" b="1" i="1" dirty="0" smtClean="0"/>
              <a:t>“We </a:t>
            </a:r>
            <a:r>
              <a:rPr lang="en-GB" sz="2400" b="1" i="1" dirty="0"/>
              <a:t>will establish a Commission to investigate the creation of a British Bill of Rights that incorporates and builds on all our obligations under the European Convention on Human Rights, ensures that these rights continue to be enshrined in British law, and protects and extends British liberties. We will seek to promote a better understanding of the true scope of these obligations and liberties</a:t>
            </a:r>
            <a:r>
              <a:rPr lang="en-GB" sz="2400" b="1" i="1" dirty="0" smtClean="0"/>
              <a:t>.”</a:t>
            </a:r>
            <a:endParaRPr lang="en-GB" sz="2400" i="1" dirty="0"/>
          </a:p>
          <a:p>
            <a:pPr marL="0" indent="0">
              <a:buNone/>
            </a:pPr>
            <a:endParaRPr lang="en-GB" sz="900" dirty="0" smtClean="0"/>
          </a:p>
          <a:p>
            <a:r>
              <a:rPr lang="en-GB" sz="2400" dirty="0" smtClean="0"/>
              <a:t>Commission set </a:t>
            </a:r>
            <a:r>
              <a:rPr lang="en-GB" sz="2400" dirty="0"/>
              <a:t>up </a:t>
            </a:r>
            <a:r>
              <a:rPr lang="en-GB" sz="2400" dirty="0" smtClean="0"/>
              <a:t>- reported </a:t>
            </a:r>
            <a:r>
              <a:rPr lang="en-GB" sz="2400" dirty="0"/>
              <a:t>in </a:t>
            </a:r>
            <a:r>
              <a:rPr lang="en-GB" sz="2400" dirty="0" smtClean="0"/>
              <a:t>Dec 2012 - brief </a:t>
            </a:r>
            <a:r>
              <a:rPr lang="en-GB" sz="2400" dirty="0"/>
              <a:t>made it clear </a:t>
            </a:r>
            <a:r>
              <a:rPr lang="en-GB" sz="2400" dirty="0" smtClean="0"/>
              <a:t>UK would </a:t>
            </a:r>
            <a:r>
              <a:rPr lang="en-GB" sz="2400" dirty="0"/>
              <a:t>remain within ECHR </a:t>
            </a:r>
            <a:r>
              <a:rPr lang="en-GB" sz="2400" dirty="0" smtClean="0"/>
              <a:t>structure</a:t>
            </a:r>
          </a:p>
          <a:p>
            <a:r>
              <a:rPr lang="en-GB" sz="2400" dirty="0" smtClean="0"/>
              <a:t>Commission </a:t>
            </a:r>
            <a:r>
              <a:rPr lang="en-GB" sz="2400" dirty="0"/>
              <a:t>report said </a:t>
            </a:r>
            <a:r>
              <a:rPr lang="en-GB" sz="2400" dirty="0" smtClean="0"/>
              <a:t>new legislation on rights desirable so that people felt “ownership” – but </a:t>
            </a:r>
            <a:r>
              <a:rPr lang="en-GB" sz="2400" dirty="0" err="1" smtClean="0"/>
              <a:t>comm</a:t>
            </a:r>
            <a:r>
              <a:rPr lang="en-GB" sz="2400" dirty="0" smtClean="0"/>
              <a:t> was split with 2/9 members dissenting – feared it would mean UK leaving ECHR.  Devolved nations v anti UK Bill of </a:t>
            </a:r>
            <a:r>
              <a:rPr lang="en-GB" sz="2400" dirty="0" err="1" smtClean="0"/>
              <a:t>Rts</a:t>
            </a:r>
            <a:r>
              <a:rPr lang="en-GB" sz="2400" dirty="0" smtClean="0"/>
              <a:t>. When giving evidence -  </a:t>
            </a:r>
            <a:r>
              <a:rPr lang="en-GB" sz="2400" dirty="0" smtClean="0">
                <a:hlinkClick r:id="rId2"/>
              </a:rPr>
              <a:t>http</a:t>
            </a:r>
            <a:r>
              <a:rPr lang="en-GB" sz="2400" dirty="0">
                <a:hlinkClick r:id="rId2"/>
              </a:rPr>
              <a:t>://</a:t>
            </a:r>
            <a:r>
              <a:rPr lang="en-GB" sz="2400" dirty="0" smtClean="0">
                <a:hlinkClick r:id="rId2"/>
              </a:rPr>
              <a:t>www.bbc.co.uk/news/uk-politics-20757384</a:t>
            </a:r>
            <a:r>
              <a:rPr lang="en-GB" sz="2400" dirty="0" smtClean="0"/>
              <a:t> </a:t>
            </a:r>
          </a:p>
          <a:p>
            <a:r>
              <a:rPr lang="en-GB" sz="2400" dirty="0" smtClean="0"/>
              <a:t>Coalition </a:t>
            </a:r>
            <a:r>
              <a:rPr lang="en-GB" sz="2400" dirty="0"/>
              <a:t>v split on this, but also range of views within Tory </a:t>
            </a:r>
            <a:r>
              <a:rPr lang="en-GB" sz="2400" dirty="0" smtClean="0"/>
              <a:t>party </a:t>
            </a:r>
          </a:p>
          <a:p>
            <a:r>
              <a:rPr lang="en-GB" sz="2400" dirty="0" smtClean="0"/>
              <a:t>Cameron also trying </a:t>
            </a:r>
            <a:r>
              <a:rPr lang="en-GB" sz="2400" dirty="0"/>
              <a:t>to get </a:t>
            </a:r>
            <a:r>
              <a:rPr lang="en-GB" sz="2400" dirty="0" smtClean="0"/>
              <a:t>Council of Europe to </a:t>
            </a:r>
            <a:r>
              <a:rPr lang="en-GB" sz="2400" dirty="0"/>
              <a:t>reform </a:t>
            </a:r>
            <a:r>
              <a:rPr lang="en-GB" sz="2400" dirty="0" smtClean="0"/>
              <a:t>Ct – </a:t>
            </a:r>
            <a:r>
              <a:rPr lang="en-GB" sz="2400" dirty="0"/>
              <a:t>but Br Head Judge has brushed this </a:t>
            </a:r>
            <a:r>
              <a:rPr lang="en-GB" sz="2400" dirty="0" smtClean="0"/>
              <a:t>off - </a:t>
            </a:r>
            <a:r>
              <a:rPr lang="en-GB" sz="1900" u="sng" dirty="0" smtClean="0">
                <a:hlinkClick r:id="rId3"/>
              </a:rPr>
              <a:t>http</a:t>
            </a:r>
            <a:r>
              <a:rPr lang="en-GB" sz="1900" u="sng" dirty="0">
                <a:hlinkClick r:id="rId3"/>
              </a:rPr>
              <a:t>://news.bbc.co.uk/democracylive/hi/europe/newsid_9662000/9662077.stm</a:t>
            </a:r>
            <a:r>
              <a:rPr lang="en-GB" sz="1900" dirty="0"/>
              <a:t> </a:t>
            </a:r>
            <a:endParaRPr lang="en-GB" sz="1900" dirty="0" smtClean="0"/>
          </a:p>
          <a:p>
            <a:r>
              <a:rPr lang="en-GB" sz="2400" dirty="0" smtClean="0"/>
              <a:t>Has </a:t>
            </a:r>
            <a:r>
              <a:rPr lang="en-GB" sz="2400" dirty="0"/>
              <a:t>been v </a:t>
            </a:r>
            <a:r>
              <a:rPr lang="en-GB" sz="2400" dirty="0" err="1"/>
              <a:t>controv</a:t>
            </a:r>
            <a:r>
              <a:rPr lang="en-GB" sz="2400" dirty="0"/>
              <a:t> </a:t>
            </a:r>
            <a:r>
              <a:rPr lang="en-GB" sz="2400" dirty="0" smtClean="0"/>
              <a:t>recently</a:t>
            </a:r>
            <a:r>
              <a:rPr lang="en-GB" sz="2400" dirty="0"/>
              <a:t> </a:t>
            </a:r>
            <a:endParaRPr lang="en-GB" sz="2400" dirty="0" smtClean="0"/>
          </a:p>
          <a:p>
            <a:pPr lvl="1"/>
            <a:r>
              <a:rPr lang="en-GB" sz="2300" dirty="0" smtClean="0"/>
              <a:t>will it strengthen or water down rights?  </a:t>
            </a:r>
          </a:p>
          <a:p>
            <a:pPr lvl="1"/>
            <a:r>
              <a:rPr lang="en-GB" sz="2300" dirty="0" smtClean="0"/>
              <a:t>Will it reduce interference from European Ct of HR?  Will it reduce or strengthen powers of UK </a:t>
            </a:r>
            <a:r>
              <a:rPr lang="en-GB" sz="2300" dirty="0" err="1" smtClean="0"/>
              <a:t>Supr</a:t>
            </a:r>
            <a:r>
              <a:rPr lang="en-GB" sz="2300" dirty="0" smtClean="0"/>
              <a:t> Ct?  </a:t>
            </a:r>
          </a:p>
          <a:p>
            <a:pPr lvl="1"/>
            <a:r>
              <a:rPr lang="en-GB" sz="2300" dirty="0" smtClean="0"/>
              <a:t>Sovereignty implications – can </a:t>
            </a:r>
            <a:r>
              <a:rPr lang="en-GB" sz="2300" dirty="0" err="1" smtClean="0"/>
              <a:t>Parl</a:t>
            </a:r>
            <a:r>
              <a:rPr lang="en-GB" sz="2300" dirty="0" smtClean="0"/>
              <a:t> bind its successors?  Can any Bill of </a:t>
            </a:r>
            <a:r>
              <a:rPr lang="en-GB" sz="2300" dirty="0" err="1" smtClean="0"/>
              <a:t>Rts</a:t>
            </a:r>
            <a:r>
              <a:rPr lang="en-GB" sz="2300" dirty="0" smtClean="0"/>
              <a:t> be entrenched without codifying the whole UK </a:t>
            </a:r>
            <a:r>
              <a:rPr lang="en-GB" sz="2300" dirty="0" err="1" smtClean="0"/>
              <a:t>constit</a:t>
            </a:r>
            <a:r>
              <a:rPr lang="en-GB" sz="2300" dirty="0" smtClean="0"/>
              <a:t>?</a:t>
            </a:r>
          </a:p>
          <a:p>
            <a:pPr lvl="1"/>
            <a:endParaRPr lang="en-GB" sz="900" dirty="0" smtClean="0"/>
          </a:p>
          <a:p>
            <a:pPr marL="352425" lvl="1" indent="-352425">
              <a:buFont typeface="Arial" panose="020B0604020202020204" pitchFamily="34" charset="0"/>
              <a:buChar char="•"/>
            </a:pPr>
            <a:r>
              <a:rPr lang="en-GB" sz="2400" dirty="0" smtClean="0"/>
              <a:t>Coalition </a:t>
            </a:r>
            <a:r>
              <a:rPr lang="en-GB" sz="2400" dirty="0" err="1" smtClean="0"/>
              <a:t>govt</a:t>
            </a:r>
            <a:r>
              <a:rPr lang="en-GB" sz="2400" dirty="0" smtClean="0"/>
              <a:t> won’t take any more action, but pledge included </a:t>
            </a:r>
            <a:r>
              <a:rPr lang="en-GB" sz="2400" dirty="0"/>
              <a:t>in 2015 Conservative manifesto on </a:t>
            </a:r>
            <a:r>
              <a:rPr lang="en-GB" sz="2400" dirty="0" smtClean="0"/>
              <a:t>replacing Human Rights Act with British Bill of Rights and on making </a:t>
            </a:r>
            <a:r>
              <a:rPr lang="en-GB" sz="2400" dirty="0" err="1" smtClean="0"/>
              <a:t>ECtHR</a:t>
            </a:r>
            <a:r>
              <a:rPr lang="en-GB" sz="2400" dirty="0" smtClean="0"/>
              <a:t> rulings only advisory on the UK – </a:t>
            </a:r>
            <a:r>
              <a:rPr lang="en-GB" sz="2400" dirty="0" err="1" smtClean="0"/>
              <a:t>wd</a:t>
            </a:r>
            <a:r>
              <a:rPr lang="en-GB" sz="2400" dirty="0" smtClean="0"/>
              <a:t> breach the current European Convention so either renegotiation (with 46 other states – </a:t>
            </a:r>
            <a:r>
              <a:rPr lang="en-GB" sz="2400" dirty="0" err="1" smtClean="0"/>
              <a:t>prob</a:t>
            </a:r>
            <a:r>
              <a:rPr lang="en-GB" sz="2400" dirty="0" smtClean="0"/>
              <a:t> impossible) or withdrawal are implied.</a:t>
            </a:r>
            <a:endParaRPr lang="en-GB" sz="2400" dirty="0"/>
          </a:p>
        </p:txBody>
      </p:sp>
      <p:sp>
        <p:nvSpPr>
          <p:cNvPr id="4" name="Title 1"/>
          <p:cNvSpPr>
            <a:spLocks noGrp="1"/>
          </p:cNvSpPr>
          <p:nvPr>
            <p:ph type="title"/>
          </p:nvPr>
        </p:nvSpPr>
        <p:spPr>
          <a:xfrm>
            <a:off x="1063362" y="260648"/>
            <a:ext cx="8080638"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4">
                    <a:extLst>
                      <a:ext uri="{28A0092B-C50C-407E-A947-70E740481C1C}">
                        <a14:useLocalDpi xmlns:a14="http://schemas.microsoft.com/office/drawing/2010/main" val="0"/>
                      </a:ext>
                    </a:extLst>
                  </a:blip>
                  <a:srcRect/>
                  <a:stretch>
                    <a:fillRect/>
                  </a:stretch>
                </a:blipFill>
              </a:rPr>
              <a:t>12  </a:t>
            </a:r>
            <a:r>
              <a:rPr lang="en-GB" sz="3800" b="1" dirty="0" smtClean="0">
                <a:blipFill dpi="0" rotWithShape="1">
                  <a:blip r:embed="rId4">
                    <a:extLst>
                      <a:ext uri="{28A0092B-C50C-407E-A947-70E740481C1C}">
                        <a14:useLocalDpi xmlns:a14="http://schemas.microsoft.com/office/drawing/2010/main" val="0"/>
                      </a:ext>
                    </a:extLst>
                  </a:blip>
                  <a:srcRect/>
                  <a:stretch>
                    <a:fillRect/>
                  </a:stretch>
                </a:blipFill>
              </a:rPr>
              <a:t>Commission </a:t>
            </a:r>
            <a:r>
              <a:rPr lang="en-GB" sz="3800" b="1" dirty="0">
                <a:blipFill dpi="0" rotWithShape="1">
                  <a:blip r:embed="rId4">
                    <a:extLst>
                      <a:ext uri="{28A0092B-C50C-407E-A947-70E740481C1C}">
                        <a14:useLocalDpi xmlns:a14="http://schemas.microsoft.com/office/drawing/2010/main" val="0"/>
                      </a:ext>
                    </a:extLst>
                  </a:blip>
                  <a:srcRect/>
                  <a:stretch>
                    <a:fillRect/>
                  </a:stretch>
                </a:blipFill>
              </a:rPr>
              <a:t>on British Bill of </a:t>
            </a:r>
            <a:r>
              <a:rPr lang="en-GB" sz="3800" b="1" dirty="0" smtClean="0">
                <a:blipFill dpi="0" rotWithShape="1">
                  <a:blip r:embed="rId4">
                    <a:extLst>
                      <a:ext uri="{28A0092B-C50C-407E-A947-70E740481C1C}">
                        <a14:useLocalDpi xmlns:a14="http://schemas.microsoft.com/office/drawing/2010/main" val="0"/>
                      </a:ext>
                    </a:extLst>
                  </a:blip>
                  <a:srcRect/>
                  <a:stretch>
                    <a:fillRect/>
                  </a:stretch>
                </a:blipFill>
              </a:rPr>
              <a:t>Rights</a:t>
            </a:r>
            <a:endParaRPr lang="en-GB" sz="3800" b="1" dirty="0">
              <a:blipFill dpi="0" rotWithShape="1">
                <a:blip r:embed="rId4">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3977840620"/>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4" fill="hold">
                            <p:stCondLst>
                              <p:cond delay="1000"/>
                            </p:stCondLst>
                            <p:childTnLst>
                              <p:par>
                                <p:cTn id="25" presetID="42" presetClass="entr" presetSubtype="0"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0" fill="hold">
                            <p:stCondLst>
                              <p:cond delay="2000"/>
                            </p:stCondLst>
                            <p:childTnLst>
                              <p:par>
                                <p:cTn id="31" presetID="42" presetClass="entr" presetSubtype="0" fill="hold" grpId="0" nodeType="after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6" fill="hold">
                            <p:stCondLst>
                              <p:cond delay="3000"/>
                            </p:stCondLst>
                            <p:childTnLst>
                              <p:par>
                                <p:cTn id="37" presetID="42" presetClass="entr" presetSubtype="0" fill="hold" grpId="0" nodeType="afterEffect">
                                  <p:stCondLst>
                                    <p:cond delay="100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2" fill="hold">
                            <p:stCondLst>
                              <p:cond delay="5000"/>
                            </p:stCondLst>
                            <p:childTnLst>
                              <p:par>
                                <p:cTn id="43" presetID="42" presetClass="entr" presetSubtype="0" fill="hold" grpId="0" nodeType="after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500"/>
                                        <p:tgtEl>
                                          <p:spTgt spid="3">
                                            <p:txEl>
                                              <p:pRg st="7" end="7"/>
                                            </p:txEl>
                                          </p:spTgt>
                                        </p:tgtEl>
                                      </p:cBhvr>
                                    </p:animEffect>
                                    <p:anim calcmode="lin" valueType="num">
                                      <p:cBhvr>
                                        <p:cTn id="4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8" fill="hold">
                            <p:stCondLst>
                              <p:cond delay="5500"/>
                            </p:stCondLst>
                            <p:childTnLst>
                              <p:par>
                                <p:cTn id="49" presetID="42" presetClass="entr" presetSubtype="0" fill="hold" grpId="0" nodeType="after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500"/>
                                        <p:tgtEl>
                                          <p:spTgt spid="3">
                                            <p:txEl>
                                              <p:pRg st="8" end="8"/>
                                            </p:txEl>
                                          </p:spTgt>
                                        </p:tgtEl>
                                      </p:cBhvr>
                                    </p:animEffect>
                                    <p:anim calcmode="lin" valueType="num">
                                      <p:cBhvr>
                                        <p:cTn id="5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4" fill="hold">
                            <p:stCondLst>
                              <p:cond delay="6000"/>
                            </p:stCondLst>
                            <p:childTnLst>
                              <p:par>
                                <p:cTn id="55" presetID="42" presetClass="entr" presetSubtype="0" fill="hold" grpId="0" nodeType="after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fade">
                                      <p:cBhvr>
                                        <p:cTn id="57" dur="500"/>
                                        <p:tgtEl>
                                          <p:spTgt spid="3">
                                            <p:txEl>
                                              <p:pRg st="9" end="9"/>
                                            </p:txEl>
                                          </p:spTgt>
                                        </p:tgtEl>
                                      </p:cBhvr>
                                    </p:animEffect>
                                    <p:anim calcmode="lin" valueType="num">
                                      <p:cBhvr>
                                        <p:cTn id="5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3">
                                            <p:txEl>
                                              <p:pRg st="11" end="11"/>
                                            </p:txEl>
                                          </p:spTgt>
                                        </p:tgtEl>
                                        <p:attrNameLst>
                                          <p:attrName>style.visibility</p:attrName>
                                        </p:attrNameLst>
                                      </p:cBhvr>
                                      <p:to>
                                        <p:strVal val="visible"/>
                                      </p:to>
                                    </p:set>
                                    <p:animEffect transition="in" filter="fade">
                                      <p:cBhvr>
                                        <p:cTn id="64" dur="500"/>
                                        <p:tgtEl>
                                          <p:spTgt spid="3">
                                            <p:txEl>
                                              <p:pRg st="11" end="11"/>
                                            </p:txEl>
                                          </p:spTgt>
                                        </p:tgtEl>
                                      </p:cBhvr>
                                    </p:animEffect>
                                    <p:anim calcmode="lin" valueType="num">
                                      <p:cBhvr>
                                        <p:cTn id="6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6"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
        <p:nvSpPr>
          <p:cNvPr id="3" name="Content Placeholder 2"/>
          <p:cNvSpPr>
            <a:spLocks noGrp="1"/>
          </p:cNvSpPr>
          <p:nvPr>
            <p:ph idx="1"/>
          </p:nvPr>
        </p:nvSpPr>
        <p:spPr>
          <a:xfrm>
            <a:off x="323528" y="1052736"/>
            <a:ext cx="8435280" cy="6048672"/>
          </a:xfrm>
        </p:spPr>
        <p:txBody>
          <a:bodyPr>
            <a:normAutofit fontScale="32500" lnSpcReduction="20000"/>
          </a:bodyPr>
          <a:lstStyle/>
          <a:p>
            <a:pPr marL="0" lvl="0" indent="0">
              <a:buNone/>
            </a:pPr>
            <a:r>
              <a:rPr lang="en-GB" sz="5500" b="1" i="1" dirty="0" smtClean="0"/>
              <a:t>“We </a:t>
            </a:r>
            <a:r>
              <a:rPr lang="en-GB" sz="5500" b="1" i="1" dirty="0"/>
              <a:t>will also pursue a detailed agreement on limiting donations and reforming party funding in order to remove big money from politics</a:t>
            </a:r>
            <a:r>
              <a:rPr lang="en-GB" sz="5500" b="1" i="1" dirty="0" smtClean="0"/>
              <a:t>.”</a:t>
            </a:r>
            <a:endParaRPr lang="en-GB" sz="5500" i="1" dirty="0"/>
          </a:p>
          <a:p>
            <a:endParaRPr lang="en-GB" sz="2000" dirty="0" smtClean="0"/>
          </a:p>
          <a:p>
            <a:pPr>
              <a:spcBef>
                <a:spcPts val="200"/>
              </a:spcBef>
            </a:pPr>
            <a:r>
              <a:rPr lang="en-GB" sz="5500" dirty="0" err="1" smtClean="0"/>
              <a:t>Cttee</a:t>
            </a:r>
            <a:r>
              <a:rPr lang="en-GB" sz="5500" dirty="0" smtClean="0"/>
              <a:t> </a:t>
            </a:r>
            <a:r>
              <a:rPr lang="en-GB" sz="5500" dirty="0"/>
              <a:t>on Standards in Public Life (Chaired by Sir Christopher Kelly) report in Nov 2011 </a:t>
            </a:r>
            <a:endParaRPr lang="en-GB" sz="5500" dirty="0" smtClean="0"/>
          </a:p>
          <a:p>
            <a:pPr lvl="1"/>
            <a:r>
              <a:rPr lang="en-GB" sz="4900" dirty="0" smtClean="0"/>
              <a:t>suggested </a:t>
            </a:r>
            <a:r>
              <a:rPr lang="en-GB" sz="4900" dirty="0"/>
              <a:t>a donor limit of </a:t>
            </a:r>
            <a:r>
              <a:rPr lang="en-GB" sz="4900" dirty="0" smtClean="0"/>
              <a:t>£10K </a:t>
            </a:r>
            <a:r>
              <a:rPr lang="en-GB" sz="4900" dirty="0" err="1"/>
              <a:t>p.a</a:t>
            </a:r>
            <a:r>
              <a:rPr lang="en-GB" sz="4900" dirty="0"/>
              <a:t>,, with some tax relief on these donations.  </a:t>
            </a:r>
            <a:endParaRPr lang="en-GB" sz="4900" dirty="0" smtClean="0"/>
          </a:p>
          <a:p>
            <a:pPr lvl="1"/>
            <a:r>
              <a:rPr lang="en-GB" sz="4900" dirty="0" smtClean="0"/>
              <a:t>Union </a:t>
            </a:r>
            <a:r>
              <a:rPr lang="en-GB" sz="4900" dirty="0"/>
              <a:t>members would have to opt in to political contributions (i.e. usually to Labour), rather than opt out at present.  </a:t>
            </a:r>
            <a:endParaRPr lang="en-GB" sz="4900" dirty="0" smtClean="0"/>
          </a:p>
          <a:p>
            <a:pPr lvl="1"/>
            <a:r>
              <a:rPr lang="en-GB" sz="4900" dirty="0" smtClean="0"/>
              <a:t>Proposed significant </a:t>
            </a:r>
            <a:r>
              <a:rPr lang="en-GB" sz="4900" dirty="0"/>
              <a:t>increase in state funding for political parties – perhaps £3. per vote won in general elections, and half that for votes won to devolved assemblies.  </a:t>
            </a:r>
            <a:endParaRPr lang="en-GB" sz="4900" dirty="0" smtClean="0"/>
          </a:p>
          <a:p>
            <a:pPr lvl="1"/>
            <a:r>
              <a:rPr lang="en-GB" sz="4900" dirty="0" smtClean="0"/>
              <a:t>Overall </a:t>
            </a:r>
            <a:r>
              <a:rPr lang="en-GB" sz="4900" dirty="0"/>
              <a:t>spending limits would also be </a:t>
            </a:r>
            <a:r>
              <a:rPr lang="en-GB" sz="4900" dirty="0" smtClean="0"/>
              <a:t>lowered</a:t>
            </a:r>
            <a:endParaRPr lang="en-GB" sz="4900" dirty="0"/>
          </a:p>
          <a:p>
            <a:r>
              <a:rPr lang="en-GB" sz="5500" dirty="0"/>
              <a:t>Political reaction to the Kelly Committee proposals </a:t>
            </a:r>
            <a:r>
              <a:rPr lang="en-GB" sz="5500" dirty="0" smtClean="0"/>
              <a:t>was cool</a:t>
            </a:r>
            <a:r>
              <a:rPr lang="en-GB" sz="5500" dirty="0"/>
              <a:t>.  </a:t>
            </a:r>
            <a:endParaRPr lang="en-GB" sz="5500" dirty="0" smtClean="0"/>
          </a:p>
          <a:p>
            <a:pPr lvl="1"/>
            <a:r>
              <a:rPr lang="en-GB" sz="4900" dirty="0" smtClean="0"/>
              <a:t>Conservatives </a:t>
            </a:r>
            <a:r>
              <a:rPr lang="en-GB" sz="4900" dirty="0"/>
              <a:t>want </a:t>
            </a:r>
            <a:r>
              <a:rPr lang="en-GB" sz="4900" dirty="0" smtClean="0"/>
              <a:t>much </a:t>
            </a:r>
            <a:r>
              <a:rPr lang="en-GB" sz="4900" dirty="0"/>
              <a:t>higher cap on donations, perhaps £</a:t>
            </a:r>
            <a:r>
              <a:rPr lang="en-GB" sz="4900" dirty="0" smtClean="0"/>
              <a:t>50K p.a., </a:t>
            </a:r>
            <a:r>
              <a:rPr lang="en-GB" sz="4900" dirty="0"/>
              <a:t>and for </a:t>
            </a:r>
            <a:r>
              <a:rPr lang="en-GB" sz="4900" dirty="0" smtClean="0"/>
              <a:t>union </a:t>
            </a:r>
            <a:r>
              <a:rPr lang="en-GB" sz="4900" dirty="0"/>
              <a:t>donations to be capped in the same way as corporate donations - i.e. as a single donation per union, not thousands of small donations from individual members.  </a:t>
            </a:r>
            <a:endParaRPr lang="en-GB" sz="4900" dirty="0" smtClean="0"/>
          </a:p>
          <a:p>
            <a:pPr lvl="1"/>
            <a:r>
              <a:rPr lang="en-GB" sz="4900" dirty="0" smtClean="0"/>
              <a:t>Labour unenthusiastic </a:t>
            </a:r>
            <a:r>
              <a:rPr lang="en-GB" sz="4900" dirty="0"/>
              <a:t>about anything that might potentially reduce its union funding, and will not compromise with the Tories on how union donations are categorised.  </a:t>
            </a:r>
            <a:endParaRPr lang="en-GB" sz="4900" dirty="0" smtClean="0"/>
          </a:p>
          <a:p>
            <a:pPr lvl="1"/>
            <a:r>
              <a:rPr lang="en-GB" sz="4900" dirty="0" smtClean="0"/>
              <a:t>All </a:t>
            </a:r>
            <a:r>
              <a:rPr lang="en-GB" sz="4900" dirty="0"/>
              <a:t>of the parties believe that the public has no appetite for seeing its taxes going to political parties, especially in a time of cuts and increased taxation.  </a:t>
            </a:r>
            <a:endParaRPr lang="en-GB" sz="4900" dirty="0" smtClean="0"/>
          </a:p>
          <a:p>
            <a:pPr marL="342900" lvl="1" indent="-342900">
              <a:lnSpc>
                <a:spcPts val="2050"/>
              </a:lnSpc>
              <a:spcBef>
                <a:spcPts val="600"/>
              </a:spcBef>
              <a:buFont typeface="Arial" pitchFamily="34" charset="0"/>
              <a:buChar char="•"/>
            </a:pPr>
            <a:r>
              <a:rPr lang="en-GB" sz="5500" dirty="0" smtClean="0"/>
              <a:t>March </a:t>
            </a:r>
            <a:r>
              <a:rPr lang="en-GB" sz="5500" dirty="0"/>
              <a:t>2012 Tory funding scandal </a:t>
            </a:r>
            <a:r>
              <a:rPr lang="en-GB" sz="5500" dirty="0" smtClean="0"/>
              <a:t>(Party Treasurer resigned over cash for access allegations) and </a:t>
            </a:r>
            <a:r>
              <a:rPr lang="en-GB" sz="5500" dirty="0" err="1" smtClean="0"/>
              <a:t>Milliband’s</a:t>
            </a:r>
            <a:r>
              <a:rPr lang="en-GB" sz="5500" dirty="0" smtClean="0"/>
              <a:t> proposed changes in 2013 to Labour’s relationship with unions brought </a:t>
            </a:r>
            <a:r>
              <a:rPr lang="en-GB" sz="5500" dirty="0"/>
              <a:t>the issue back into the </a:t>
            </a:r>
            <a:r>
              <a:rPr lang="en-GB" sz="5500" dirty="0" smtClean="0"/>
              <a:t>news briefly, but reform now appears dead.</a:t>
            </a:r>
          </a:p>
          <a:p>
            <a:pPr marL="342900" lvl="1" indent="-342900">
              <a:lnSpc>
                <a:spcPts val="2050"/>
              </a:lnSpc>
              <a:spcBef>
                <a:spcPts val="600"/>
              </a:spcBef>
              <a:buFont typeface="Arial" pitchFamily="34" charset="0"/>
              <a:buChar char="•"/>
            </a:pPr>
            <a:r>
              <a:rPr lang="en-GB" sz="5500" dirty="0" smtClean="0"/>
              <a:t>But </a:t>
            </a:r>
            <a:r>
              <a:rPr lang="en-GB" sz="5500" dirty="0" err="1" smtClean="0">
                <a:hlinkClick r:id="rId4"/>
              </a:rPr>
              <a:t>Miliband</a:t>
            </a:r>
            <a:r>
              <a:rPr lang="en-GB" sz="5500" dirty="0">
                <a:hlinkClick r:id="rId4"/>
              </a:rPr>
              <a:t> </a:t>
            </a:r>
            <a:r>
              <a:rPr lang="en-GB" sz="5500" dirty="0" smtClean="0">
                <a:hlinkClick r:id="rId4"/>
              </a:rPr>
              <a:t>did change Labour/Unions link in March 2014 </a:t>
            </a:r>
            <a:r>
              <a:rPr lang="en-GB" sz="5500" dirty="0" smtClean="0"/>
              <a:t>– individual union members now must choose positively whether to become “affiliated supporters” paying £3. p.a. to the party – could make wider party funding reform possible?</a:t>
            </a:r>
            <a:endParaRPr lang="en-GB" sz="5500" dirty="0"/>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800" b="1" dirty="0">
                <a:blipFill dpi="0" rotWithShape="1">
                  <a:blip r:embed="rId5">
                    <a:extLst>
                      <a:ext uri="{28A0092B-C50C-407E-A947-70E740481C1C}">
                        <a14:useLocalDpi xmlns:a14="http://schemas.microsoft.com/office/drawing/2010/main" val="0"/>
                      </a:ext>
                    </a:extLst>
                  </a:blip>
                  <a:srcRect/>
                  <a:stretch>
                    <a:fillRect/>
                  </a:stretch>
                </a:blipFill>
              </a:rPr>
              <a:t>13  Party funding </a:t>
            </a:r>
            <a:r>
              <a:rPr lang="en-US" sz="3800" b="1" dirty="0" smtClean="0">
                <a:blipFill dpi="0" rotWithShape="1">
                  <a:blip r:embed="rId5">
                    <a:extLst>
                      <a:ext uri="{28A0092B-C50C-407E-A947-70E740481C1C}">
                        <a14:useLocalDpi xmlns:a14="http://schemas.microsoft.com/office/drawing/2010/main" val="0"/>
                      </a:ext>
                    </a:extLst>
                  </a:blip>
                  <a:srcRect/>
                  <a:stretch>
                    <a:fillRect/>
                  </a:stretch>
                </a:blipFill>
              </a:rPr>
              <a:t>reform</a:t>
            </a:r>
            <a:endParaRPr lang="en-GB" sz="3800" b="1" dirty="0">
              <a:blipFill dpi="0" rotWithShape="1">
                <a:blip r:embed="rId5">
                  <a:extLst>
                    <a:ext uri="{28A0092B-C50C-407E-A947-70E740481C1C}">
                      <a14:useLocalDpi xmlns:a14="http://schemas.microsoft.com/office/drawing/2010/main" val="0"/>
                    </a:ext>
                  </a:extLst>
                </a:blip>
                <a:srcRect/>
                <a:stretch>
                  <a:fillRect/>
                </a:stretch>
              </a:blipFill>
            </a:endParaRPr>
          </a:p>
        </p:txBody>
      </p:sp>
    </p:spTree>
    <p:extLst>
      <p:ext uri="{BB962C8B-B14F-4D97-AF65-F5344CB8AC3E}">
        <p14:creationId xmlns:p14="http://schemas.microsoft.com/office/powerpoint/2010/main" val="1334297398"/>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anim calcmode="lin" valueType="num">
                                      <p:cBhvr>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1500"/>
                            </p:stCondLst>
                            <p:childTnLst>
                              <p:par>
                                <p:cTn id="24" presetID="42"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anim calcmode="lin" valueType="num">
                                      <p:cBhvr>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2000"/>
                            </p:stCondLst>
                            <p:childTnLst>
                              <p:par>
                                <p:cTn id="30" presetID="42" presetClass="entr" presetSubtype="0"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anim calcmode="lin" valueType="num">
                                      <p:cBhvr>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2500"/>
                            </p:stCondLst>
                            <p:childTnLst>
                              <p:par>
                                <p:cTn id="36" presetID="42" presetClass="entr" presetSubtype="0" fill="hold" grpId="0"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anim calcmode="lin" valueType="num">
                                      <p:cBhvr>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1" fill="hold">
                            <p:stCondLst>
                              <p:cond delay="3000"/>
                            </p:stCondLst>
                            <p:childTnLst>
                              <p:par>
                                <p:cTn id="42" presetID="42" presetClass="entr" presetSubtype="0" fill="hold" grpId="0" nodeType="afterEffect">
                                  <p:stCondLst>
                                    <p:cond delay="150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5500"/>
                            </p:stCondLst>
                            <p:childTnLst>
                              <p:par>
                                <p:cTn id="48" presetID="42" presetClass="entr" presetSubtype="0" fill="hold" grpId="0" nodeType="after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500"/>
                                        <p:tgtEl>
                                          <p:spTgt spid="3">
                                            <p:txEl>
                                              <p:pRg st="8" end="8"/>
                                            </p:txEl>
                                          </p:spTgt>
                                        </p:tgtEl>
                                      </p:cBhvr>
                                    </p:animEffect>
                                    <p:anim calcmode="lin" valueType="num">
                                      <p:cBhvr>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2"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3" fill="hold">
                            <p:stCondLst>
                              <p:cond delay="6000"/>
                            </p:stCondLst>
                            <p:childTnLst>
                              <p:par>
                                <p:cTn id="54" presetID="42" presetClass="entr" presetSubtype="0" fill="hold" grpId="0" nodeType="after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500"/>
                                        <p:tgtEl>
                                          <p:spTgt spid="3">
                                            <p:txEl>
                                              <p:pRg st="9" end="9"/>
                                            </p:txEl>
                                          </p:spTgt>
                                        </p:tgtEl>
                                      </p:cBhvr>
                                    </p:animEffect>
                                    <p:anim calcmode="lin" valueType="num">
                                      <p:cBhvr>
                                        <p:cTn id="5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59" fill="hold">
                            <p:stCondLst>
                              <p:cond delay="6500"/>
                            </p:stCondLst>
                            <p:childTnLst>
                              <p:par>
                                <p:cTn id="60" presetID="42" presetClass="entr" presetSubtype="0" fill="hold" grpId="0" nodeType="after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fade">
                                      <p:cBhvr>
                                        <p:cTn id="62" dur="500"/>
                                        <p:tgtEl>
                                          <p:spTgt spid="3">
                                            <p:txEl>
                                              <p:pRg st="10" end="10"/>
                                            </p:txEl>
                                          </p:spTgt>
                                        </p:tgtEl>
                                      </p:cBhvr>
                                    </p:animEffect>
                                    <p:anim calcmode="lin" valueType="num">
                                      <p:cBhvr>
                                        <p:cTn id="6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4"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65" fill="hold">
                            <p:stCondLst>
                              <p:cond delay="7000"/>
                            </p:stCondLst>
                            <p:childTnLst>
                              <p:par>
                                <p:cTn id="66" presetID="42" presetClass="entr" presetSubtype="0" fill="hold" grpId="0" nodeType="after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Effect transition="in" filter="fade">
                                      <p:cBhvr>
                                        <p:cTn id="68" dur="1000"/>
                                        <p:tgtEl>
                                          <p:spTgt spid="3">
                                            <p:txEl>
                                              <p:pRg st="11" end="11"/>
                                            </p:txEl>
                                          </p:spTgt>
                                        </p:tgtEl>
                                      </p:cBhvr>
                                    </p:animEffect>
                                    <p:anim calcmode="lin" valueType="num">
                                      <p:cBhvr>
                                        <p:cTn id="69"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par>
                          <p:cTn id="71" fill="hold">
                            <p:stCondLst>
                              <p:cond delay="8000"/>
                            </p:stCondLst>
                            <p:childTnLst>
                              <p:par>
                                <p:cTn id="72" presetID="42" presetClass="entr" presetSubtype="0" fill="hold" grpId="0" nodeType="afterEffect">
                                  <p:stCondLst>
                                    <p:cond delay="0"/>
                                  </p:stCondLst>
                                  <p:childTnLst>
                                    <p:set>
                                      <p:cBhvr>
                                        <p:cTn id="73" dur="1" fill="hold">
                                          <p:stCondLst>
                                            <p:cond delay="0"/>
                                          </p:stCondLst>
                                        </p:cTn>
                                        <p:tgtEl>
                                          <p:spTgt spid="3">
                                            <p:txEl>
                                              <p:pRg st="12" end="12"/>
                                            </p:txEl>
                                          </p:spTgt>
                                        </p:tgtEl>
                                        <p:attrNameLst>
                                          <p:attrName>style.visibility</p:attrName>
                                        </p:attrNameLst>
                                      </p:cBhvr>
                                      <p:to>
                                        <p:strVal val="visible"/>
                                      </p:to>
                                    </p:set>
                                    <p:animEffect transition="in" filter="fade">
                                      <p:cBhvr>
                                        <p:cTn id="74" dur="1000"/>
                                        <p:tgtEl>
                                          <p:spTgt spid="3">
                                            <p:txEl>
                                              <p:pRg st="12" end="12"/>
                                            </p:txEl>
                                          </p:spTgt>
                                        </p:tgtEl>
                                      </p:cBhvr>
                                    </p:animEffect>
                                    <p:anim calcmode="lin" valueType="num">
                                      <p:cBhvr>
                                        <p:cTn id="75"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363272" cy="6336704"/>
          </a:xfrm>
        </p:spPr>
        <p:txBody>
          <a:bodyPr>
            <a:normAutofit fontScale="62500" lnSpcReduction="20000"/>
          </a:bodyPr>
          <a:lstStyle/>
          <a:p>
            <a:pPr marL="0" lvl="0" indent="0">
              <a:buNone/>
            </a:pPr>
            <a:r>
              <a:rPr lang="en-GB" sz="2900" b="1" i="1" dirty="0" smtClean="0"/>
              <a:t>“We </a:t>
            </a:r>
            <a:r>
              <a:rPr lang="en-GB" sz="2900" b="1" i="1" dirty="0"/>
              <a:t>will strengthen the powers of Select Committees to scrutinise major public appointments</a:t>
            </a:r>
            <a:r>
              <a:rPr lang="en-GB" sz="2900" b="1" i="1" dirty="0" smtClean="0"/>
              <a:t>.”</a:t>
            </a:r>
            <a:endParaRPr lang="en-GB" sz="2900" i="1" dirty="0"/>
          </a:p>
          <a:p>
            <a:pPr>
              <a:spcBef>
                <a:spcPts val="800"/>
              </a:spcBef>
            </a:pPr>
            <a:r>
              <a:rPr lang="en-GB" sz="2600" dirty="0" smtClean="0"/>
              <a:t>Continuing developments under Lab 2007 -&gt; allowing S </a:t>
            </a:r>
            <a:r>
              <a:rPr lang="en-GB" sz="2600" dirty="0" err="1" smtClean="0"/>
              <a:t>Ctees</a:t>
            </a:r>
            <a:r>
              <a:rPr lang="en-GB" sz="2600" dirty="0" smtClean="0"/>
              <a:t> to question key Ministerial </a:t>
            </a:r>
            <a:r>
              <a:rPr lang="en-GB" sz="2600" dirty="0" err="1" smtClean="0"/>
              <a:t>apptmts</a:t>
            </a:r>
            <a:r>
              <a:rPr lang="en-GB" sz="2600" dirty="0" smtClean="0"/>
              <a:t>, but no actual power of veto – e.g. Ed Balls as </a:t>
            </a:r>
            <a:r>
              <a:rPr lang="en-GB" sz="2600" dirty="0" err="1" smtClean="0"/>
              <a:t>Educ</a:t>
            </a:r>
            <a:r>
              <a:rPr lang="en-GB" sz="2600" dirty="0" smtClean="0"/>
              <a:t> Sec ignoring </a:t>
            </a:r>
            <a:r>
              <a:rPr lang="en-GB" sz="2600" dirty="0" err="1" smtClean="0"/>
              <a:t>Educ</a:t>
            </a:r>
            <a:r>
              <a:rPr lang="en-GB" sz="2600" dirty="0" smtClean="0"/>
              <a:t> S </a:t>
            </a:r>
            <a:r>
              <a:rPr lang="en-GB" sz="2600" dirty="0" err="1" smtClean="0"/>
              <a:t>Cttee</a:t>
            </a:r>
            <a:r>
              <a:rPr lang="en-GB" sz="2600" dirty="0" smtClean="0"/>
              <a:t> on Maggie Atkinson Children’s </a:t>
            </a:r>
            <a:r>
              <a:rPr lang="en-GB" sz="2600" dirty="0" err="1" smtClean="0"/>
              <a:t>Comm</a:t>
            </a:r>
            <a:r>
              <a:rPr lang="en-GB" sz="2600" dirty="0" smtClean="0"/>
              <a:t> </a:t>
            </a:r>
            <a:r>
              <a:rPr lang="en-GB" sz="2600" dirty="0" err="1" smtClean="0"/>
              <a:t>apptmt</a:t>
            </a:r>
            <a:r>
              <a:rPr lang="en-GB" sz="2600" dirty="0" smtClean="0"/>
              <a:t> in 2009</a:t>
            </a:r>
          </a:p>
          <a:p>
            <a:pPr>
              <a:spcBef>
                <a:spcPts val="800"/>
              </a:spcBef>
            </a:pPr>
            <a:r>
              <a:rPr lang="en-GB" sz="2600" dirty="0" smtClean="0"/>
              <a:t>Osborne </a:t>
            </a:r>
            <a:r>
              <a:rPr lang="en-GB" sz="2600" dirty="0"/>
              <a:t>gave Treasury S </a:t>
            </a:r>
            <a:r>
              <a:rPr lang="en-GB" sz="2600" dirty="0" err="1"/>
              <a:t>Cttee</a:t>
            </a:r>
            <a:r>
              <a:rPr lang="en-GB" sz="2600" dirty="0"/>
              <a:t> veto over OBR head </a:t>
            </a:r>
            <a:r>
              <a:rPr lang="en-GB" sz="2600" dirty="0" smtClean="0"/>
              <a:t>in July 2010 – </a:t>
            </a:r>
            <a:r>
              <a:rPr lang="en-GB" sz="2600" dirty="0"/>
              <a:t>new precedent</a:t>
            </a:r>
            <a:r>
              <a:rPr lang="en-GB" sz="2600" dirty="0" smtClean="0"/>
              <a:t>?  </a:t>
            </a:r>
            <a:br>
              <a:rPr lang="en-GB" sz="2600" dirty="0" smtClean="0"/>
            </a:br>
            <a:r>
              <a:rPr lang="en-GB" sz="2600" dirty="0" smtClean="0"/>
              <a:t>OBR </a:t>
            </a:r>
            <a:r>
              <a:rPr lang="en-GB" sz="2600" dirty="0" err="1" smtClean="0"/>
              <a:t>apptmt</a:t>
            </a:r>
            <a:r>
              <a:rPr lang="en-GB" sz="2600" dirty="0" smtClean="0"/>
              <a:t> later written into legislation - but this hasn’t been done yet for any other </a:t>
            </a:r>
            <a:r>
              <a:rPr lang="en-GB" sz="2600" dirty="0" err="1" smtClean="0"/>
              <a:t>apptmt</a:t>
            </a:r>
            <a:r>
              <a:rPr lang="en-GB" sz="2600" dirty="0" smtClean="0"/>
              <a:t> (‘</a:t>
            </a:r>
            <a:r>
              <a:rPr lang="en-GB" sz="2600" dirty="0" err="1" smtClean="0"/>
              <a:t>tho</a:t>
            </a:r>
            <a:r>
              <a:rPr lang="en-GB" sz="2600" dirty="0" smtClean="0"/>
              <a:t> Justice S </a:t>
            </a:r>
            <a:r>
              <a:rPr lang="en-GB" sz="2600" dirty="0" err="1" smtClean="0"/>
              <a:t>Cttee</a:t>
            </a:r>
            <a:r>
              <a:rPr lang="en-GB" sz="2600" dirty="0" smtClean="0"/>
              <a:t>  now given informal veto over Information Commissioner)</a:t>
            </a:r>
          </a:p>
          <a:p>
            <a:pPr>
              <a:spcBef>
                <a:spcPts val="800"/>
              </a:spcBef>
            </a:pPr>
            <a:r>
              <a:rPr lang="en-GB" sz="2600" dirty="0" smtClean="0"/>
              <a:t>Most appointments have been uncontroversial – S </a:t>
            </a:r>
            <a:r>
              <a:rPr lang="en-GB" sz="2600" dirty="0" err="1" smtClean="0"/>
              <a:t>Cttee</a:t>
            </a:r>
            <a:r>
              <a:rPr lang="en-GB" sz="2600" dirty="0" smtClean="0"/>
              <a:t> approving and Ministers appointing their preferred choice (80/ 85 2007 - 2016).  </a:t>
            </a:r>
          </a:p>
          <a:p>
            <a:pPr>
              <a:spcBef>
                <a:spcPts val="800"/>
              </a:spcBef>
            </a:pPr>
            <a:r>
              <a:rPr lang="en-GB" sz="2600" dirty="0" smtClean="0"/>
              <a:t>But by July 2016 </a:t>
            </a:r>
            <a:r>
              <a:rPr lang="en-GB" sz="2600" dirty="0"/>
              <a:t>5</a:t>
            </a:r>
            <a:r>
              <a:rPr lang="en-GB" sz="2600" dirty="0" smtClean="0"/>
              <a:t> negative </a:t>
            </a:r>
            <a:r>
              <a:rPr lang="en-GB" sz="2600" dirty="0"/>
              <a:t> </a:t>
            </a:r>
            <a:r>
              <a:rPr lang="en-GB" sz="2600" dirty="0" smtClean="0"/>
              <a:t>S </a:t>
            </a:r>
            <a:r>
              <a:rPr lang="en-GB" sz="2600" dirty="0" err="1" smtClean="0"/>
              <a:t>Cttee</a:t>
            </a:r>
            <a:r>
              <a:rPr lang="en-GB" sz="2600" dirty="0" smtClean="0"/>
              <a:t> reports – 3 of these not appointed</a:t>
            </a:r>
          </a:p>
          <a:p>
            <a:pPr lvl="1">
              <a:spcBef>
                <a:spcPts val="800"/>
              </a:spcBef>
            </a:pPr>
            <a:r>
              <a:rPr lang="en-GB" sz="2600" dirty="0" smtClean="0"/>
              <a:t>e.g. Proposed NHS Monitor Head Dominic Dodd turned down in October 2013 – he withdrew.</a:t>
            </a:r>
          </a:p>
          <a:p>
            <a:pPr>
              <a:spcBef>
                <a:spcPts val="800"/>
              </a:spcBef>
            </a:pPr>
            <a:r>
              <a:rPr lang="en-GB" sz="2600" dirty="0" smtClean="0"/>
              <a:t>But clash between Vince Cable and BIS S </a:t>
            </a:r>
            <a:r>
              <a:rPr lang="en-GB" sz="2600" dirty="0" err="1" smtClean="0"/>
              <a:t>Cttee</a:t>
            </a:r>
            <a:r>
              <a:rPr lang="en-GB" sz="2600" dirty="0" smtClean="0"/>
              <a:t> over Les </a:t>
            </a:r>
            <a:r>
              <a:rPr lang="en-GB" sz="2600" dirty="0" err="1" smtClean="0"/>
              <a:t>Ebdon’s</a:t>
            </a:r>
            <a:r>
              <a:rPr lang="en-GB" sz="2600" dirty="0" smtClean="0"/>
              <a:t> appointment to Head </a:t>
            </a:r>
            <a:r>
              <a:rPr lang="en-GB" sz="2600" dirty="0" err="1" smtClean="0"/>
              <a:t>OfFA</a:t>
            </a:r>
            <a:r>
              <a:rPr lang="en-GB" sz="2600" dirty="0" smtClean="0"/>
              <a:t> – Cable ignored </a:t>
            </a:r>
            <a:r>
              <a:rPr lang="en-GB" sz="2600" dirty="0" err="1" smtClean="0"/>
              <a:t>Cttee</a:t>
            </a:r>
            <a:r>
              <a:rPr lang="en-GB" sz="2600" dirty="0" smtClean="0"/>
              <a:t> rejection Feb 2012 -  </a:t>
            </a:r>
            <a:r>
              <a:rPr lang="en-GB" sz="2600" u="sng" dirty="0">
                <a:hlinkClick r:id="rId2"/>
              </a:rPr>
              <a:t>http://www.bbc.co.uk/news/education-16946484</a:t>
            </a:r>
            <a:r>
              <a:rPr lang="en-GB" sz="2600" dirty="0"/>
              <a:t> </a:t>
            </a:r>
            <a:endParaRPr lang="en-GB" sz="2600" dirty="0" smtClean="0"/>
          </a:p>
          <a:p>
            <a:pPr>
              <a:spcBef>
                <a:spcPts val="800"/>
              </a:spcBef>
            </a:pPr>
            <a:r>
              <a:rPr lang="en-GB" sz="2600" dirty="0" smtClean="0"/>
              <a:t>And </a:t>
            </a:r>
            <a:r>
              <a:rPr lang="en-GB" sz="2600" dirty="0" err="1" smtClean="0"/>
              <a:t>Ofstead</a:t>
            </a:r>
            <a:r>
              <a:rPr lang="en-GB" sz="2600" dirty="0" smtClean="0"/>
              <a:t> Chief Inspector received negative report July 2016 – appointed anyway </a:t>
            </a:r>
            <a:br>
              <a:rPr lang="en-GB" sz="2600" dirty="0" smtClean="0"/>
            </a:br>
            <a:endParaRPr lang="en-GB" sz="1000" dirty="0" smtClean="0"/>
          </a:p>
          <a:p>
            <a:pPr>
              <a:spcBef>
                <a:spcPts val="800"/>
              </a:spcBef>
            </a:pPr>
            <a:r>
              <a:rPr lang="en-GB" sz="2600" dirty="0" smtClean="0"/>
              <a:t>Liaison </a:t>
            </a:r>
            <a:r>
              <a:rPr lang="en-GB" sz="2600" dirty="0" err="1" smtClean="0"/>
              <a:t>Cttee</a:t>
            </a:r>
            <a:r>
              <a:rPr lang="en-GB" sz="2600" dirty="0" smtClean="0"/>
              <a:t> call for more </a:t>
            </a:r>
            <a:r>
              <a:rPr lang="en-GB" sz="2600" dirty="0" err="1" smtClean="0"/>
              <a:t>Parl</a:t>
            </a:r>
            <a:r>
              <a:rPr lang="en-GB" sz="2600" dirty="0" smtClean="0"/>
              <a:t> power over </a:t>
            </a:r>
            <a:r>
              <a:rPr lang="en-GB" sz="2600" dirty="0" err="1" smtClean="0"/>
              <a:t>apptmts</a:t>
            </a:r>
            <a:r>
              <a:rPr lang="en-GB" sz="2600" dirty="0"/>
              <a:t> in Sept 12 - </a:t>
            </a:r>
            <a:r>
              <a:rPr lang="en-GB" sz="2200" dirty="0">
                <a:hlinkClick r:id="rId3"/>
              </a:rPr>
              <a:t>http://www.parliament.uk/business/committees/committees-a-z/commons-select/liaison-committee/news/select-committees-and-public-appointments-government-response-publication</a:t>
            </a:r>
            <a:r>
              <a:rPr lang="en-GB" sz="2200" dirty="0" smtClean="0">
                <a:hlinkClick r:id="rId3"/>
              </a:rPr>
              <a:t>/</a:t>
            </a:r>
            <a:r>
              <a:rPr lang="en-GB" sz="2200" dirty="0" smtClean="0"/>
              <a:t> </a:t>
            </a:r>
          </a:p>
          <a:p>
            <a:pPr marL="361950" indent="-361950">
              <a:spcBef>
                <a:spcPts val="800"/>
              </a:spcBef>
              <a:buNone/>
            </a:pPr>
            <a:r>
              <a:rPr lang="en-GB" sz="2600" dirty="0"/>
              <a:t>	</a:t>
            </a:r>
            <a:r>
              <a:rPr lang="en-GB" sz="2600" dirty="0" smtClean="0"/>
              <a:t>not accepted by </a:t>
            </a:r>
            <a:r>
              <a:rPr lang="en-GB" sz="2600" dirty="0" err="1" smtClean="0"/>
              <a:t>Govt</a:t>
            </a:r>
            <a:r>
              <a:rPr lang="en-GB" sz="2600" dirty="0" smtClean="0"/>
              <a:t> - but Cabinet Office paper 2013 listed 52 </a:t>
            </a:r>
            <a:r>
              <a:rPr lang="en-GB" sz="2600" dirty="0" err="1"/>
              <a:t>apptmts</a:t>
            </a:r>
            <a:r>
              <a:rPr lang="en-GB" sz="2600" dirty="0"/>
              <a:t> </a:t>
            </a:r>
            <a:r>
              <a:rPr lang="en-GB" sz="2600" dirty="0" smtClean="0"/>
              <a:t>subject to such </a:t>
            </a:r>
            <a:r>
              <a:rPr lang="en-GB" sz="2600" dirty="0" err="1" smtClean="0"/>
              <a:t>scutiny</a:t>
            </a:r>
            <a:endParaRPr lang="en-GB" sz="2600" dirty="0"/>
          </a:p>
          <a:p>
            <a:pPr>
              <a:spcBef>
                <a:spcPts val="800"/>
              </a:spcBef>
            </a:pPr>
            <a:r>
              <a:rPr lang="en-GB" sz="2600" dirty="0" smtClean="0"/>
              <a:t>And in Jan 2014 a Defence Agency </a:t>
            </a:r>
            <a:r>
              <a:rPr lang="en-GB" sz="2600" dirty="0" err="1" smtClean="0"/>
              <a:t>apptmt</a:t>
            </a:r>
            <a:r>
              <a:rPr lang="en-GB" sz="2600" dirty="0" smtClean="0"/>
              <a:t> was subject to scrutiny after the </a:t>
            </a:r>
            <a:r>
              <a:rPr lang="en-GB" sz="2600" dirty="0" err="1" smtClean="0"/>
              <a:t>Govt</a:t>
            </a:r>
            <a:r>
              <a:rPr lang="en-GB" sz="2600" dirty="0" smtClean="0"/>
              <a:t> gave in to Defence S </a:t>
            </a:r>
            <a:r>
              <a:rPr lang="en-GB" sz="2600" dirty="0" err="1" smtClean="0"/>
              <a:t>Cttee</a:t>
            </a:r>
            <a:r>
              <a:rPr lang="en-GB" sz="2600" dirty="0" smtClean="0"/>
              <a:t> demands – an important precedent as previously nearly all scrutiny had been at the </a:t>
            </a:r>
            <a:r>
              <a:rPr lang="en-GB" sz="2600" dirty="0" err="1" smtClean="0"/>
              <a:t>Govt’s</a:t>
            </a:r>
            <a:r>
              <a:rPr lang="en-GB" sz="2600" dirty="0" smtClean="0"/>
              <a:t> choice, and shows the list of 52 can be added to.</a:t>
            </a:r>
          </a:p>
        </p:txBody>
      </p:sp>
      <p:sp>
        <p:nvSpPr>
          <p:cNvPr id="4" name="Title 1"/>
          <p:cNvSpPr>
            <a:spLocks noGrp="1"/>
          </p:cNvSpPr>
          <p:nvPr>
            <p:ph type="title"/>
          </p:nvPr>
        </p:nvSpPr>
        <p:spPr>
          <a:xfrm>
            <a:off x="1063362" y="260648"/>
            <a:ext cx="8080638"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4">
                    <a:extLst>
                      <a:ext uri="{28A0092B-C50C-407E-A947-70E740481C1C}">
                        <a14:useLocalDpi xmlns:a14="http://schemas.microsoft.com/office/drawing/2010/main" val="0"/>
                      </a:ext>
                    </a:extLst>
                  </a:blip>
                  <a:srcRect/>
                  <a:stretch>
                    <a:fillRect/>
                  </a:stretch>
                </a:blipFill>
              </a:rPr>
              <a:t>14</a:t>
            </a:r>
            <a:r>
              <a:rPr lang="en-US" sz="3200" b="1" dirty="0" smtClean="0">
                <a:blipFill dpi="0" rotWithShape="1">
                  <a:blip r:embed="rId4">
                    <a:extLst>
                      <a:ext uri="{28A0092B-C50C-407E-A947-70E740481C1C}">
                        <a14:useLocalDpi xmlns:a14="http://schemas.microsoft.com/office/drawing/2010/main" val="0"/>
                      </a:ext>
                    </a:extLst>
                  </a:blip>
                  <a:srcRect/>
                  <a:stretch>
                    <a:fillRect/>
                  </a:stretch>
                </a:blipFill>
              </a:rPr>
              <a:t>  </a:t>
            </a:r>
            <a:r>
              <a:rPr lang="en-GB" sz="3200" b="1" dirty="0">
                <a:blipFill dpi="0" rotWithShape="1">
                  <a:blip r:embed="rId4">
                    <a:extLst>
                      <a:ext uri="{28A0092B-C50C-407E-A947-70E740481C1C}">
                        <a14:useLocalDpi xmlns:a14="http://schemas.microsoft.com/office/drawing/2010/main" val="0"/>
                      </a:ext>
                    </a:extLst>
                  </a:blip>
                  <a:srcRect/>
                  <a:stretch>
                    <a:fillRect/>
                  </a:stretch>
                </a:blipFill>
              </a:rPr>
              <a:t>Select </a:t>
            </a:r>
            <a:r>
              <a:rPr lang="en-GB" sz="3200" b="1" dirty="0" smtClean="0">
                <a:blipFill dpi="0" rotWithShape="1">
                  <a:blip r:embed="rId4">
                    <a:extLst>
                      <a:ext uri="{28A0092B-C50C-407E-A947-70E740481C1C}">
                        <a14:useLocalDpi xmlns:a14="http://schemas.microsoft.com/office/drawing/2010/main" val="0"/>
                      </a:ext>
                    </a:extLst>
                  </a:blip>
                  <a:srcRect/>
                  <a:stretch>
                    <a:fillRect/>
                  </a:stretch>
                </a:blipFill>
              </a:rPr>
              <a:t>Committee </a:t>
            </a:r>
            <a:r>
              <a:rPr lang="en-GB" sz="3200" b="1" dirty="0">
                <a:blipFill dpi="0" rotWithShape="1">
                  <a:blip r:embed="rId4">
                    <a:extLst>
                      <a:ext uri="{28A0092B-C50C-407E-A947-70E740481C1C}">
                        <a14:useLocalDpi xmlns:a14="http://schemas.microsoft.com/office/drawing/2010/main" val="0"/>
                      </a:ext>
                    </a:extLst>
                  </a:blip>
                  <a:srcRect/>
                  <a:stretch>
                    <a:fillRect/>
                  </a:stretch>
                </a:blipFill>
              </a:rPr>
              <a:t>powers re </a:t>
            </a:r>
            <a:r>
              <a:rPr lang="en-GB" sz="3200" b="1" dirty="0" smtClean="0">
                <a:blipFill dpi="0" rotWithShape="1">
                  <a:blip r:embed="rId4">
                    <a:extLst>
                      <a:ext uri="{28A0092B-C50C-407E-A947-70E740481C1C}">
                        <a14:useLocalDpi xmlns:a14="http://schemas.microsoft.com/office/drawing/2010/main" val="0"/>
                      </a:ext>
                    </a:extLst>
                  </a:blip>
                  <a:srcRect/>
                  <a:stretch>
                    <a:fillRect/>
                  </a:stretch>
                </a:blipFill>
              </a:rPr>
              <a:t>appointments</a:t>
            </a:r>
            <a:endParaRPr lang="en-GB" sz="3200" b="1" dirty="0">
              <a:blipFill dpi="0" rotWithShape="1">
                <a:blip r:embed="rId4">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3501565462"/>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500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3" fill="hold">
                            <p:stCondLst>
                              <p:cond delay="1000"/>
                            </p:stCondLst>
                            <p:childTnLst>
                              <p:par>
                                <p:cTn id="54" presetID="42" presetClass="entr" presetSubtype="0" fill="hold" grpId="0" nodeType="after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9" fill="hold">
                            <p:stCondLst>
                              <p:cond delay="2000"/>
                            </p:stCondLst>
                            <p:childTnLst>
                              <p:par>
                                <p:cTn id="60" presetID="42" presetClass="entr" presetSubtype="0" fill="hold" grpId="0" nodeType="after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fade">
                                      <p:cBhvr>
                                        <p:cTn id="62" dur="1000"/>
                                        <p:tgtEl>
                                          <p:spTgt spid="3">
                                            <p:txEl>
                                              <p:pRg st="9" end="9"/>
                                            </p:txEl>
                                          </p:spTgt>
                                        </p:tgtEl>
                                      </p:cBhvr>
                                    </p:animEffect>
                                    <p:anim calcmode="lin" valueType="num">
                                      <p:cBhvr>
                                        <p:cTn id="6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65" fill="hold">
                            <p:stCondLst>
                              <p:cond delay="3000"/>
                            </p:stCondLst>
                            <p:childTnLst>
                              <p:par>
                                <p:cTn id="66" presetID="42" presetClass="entr" presetSubtype="0" fill="hold" grpId="0" nodeType="afterEffect">
                                  <p:stCondLst>
                                    <p:cond delay="1500"/>
                                  </p:stCondLst>
                                  <p:childTnLst>
                                    <p:set>
                                      <p:cBhvr>
                                        <p:cTn id="67" dur="1" fill="hold">
                                          <p:stCondLst>
                                            <p:cond delay="0"/>
                                          </p:stCondLst>
                                        </p:cTn>
                                        <p:tgtEl>
                                          <p:spTgt spid="3">
                                            <p:txEl>
                                              <p:pRg st="10" end="10"/>
                                            </p:txEl>
                                          </p:spTgt>
                                        </p:tgtEl>
                                        <p:attrNameLst>
                                          <p:attrName>style.visibility</p:attrName>
                                        </p:attrNameLst>
                                      </p:cBhvr>
                                      <p:to>
                                        <p:strVal val="visible"/>
                                      </p:to>
                                    </p:set>
                                    <p:animEffect transition="in" filter="fade">
                                      <p:cBhvr>
                                        <p:cTn id="68" dur="1000"/>
                                        <p:tgtEl>
                                          <p:spTgt spid="3">
                                            <p:txEl>
                                              <p:pRg st="10" end="10"/>
                                            </p:txEl>
                                          </p:spTgt>
                                        </p:tgtEl>
                                      </p:cBhvr>
                                    </p:animEffect>
                                    <p:anim calcmode="lin" valueType="num">
                                      <p:cBhvr>
                                        <p:cTn id="6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p:spPr>
        <p:txBody>
          <a:bodyPr>
            <a:normAutofit fontScale="92500" lnSpcReduction="10000"/>
          </a:bodyPr>
          <a:lstStyle/>
          <a:p>
            <a:r>
              <a:rPr lang="en-US" sz="2400" dirty="0" err="1" smtClean="0"/>
              <a:t>Labour</a:t>
            </a:r>
            <a:r>
              <a:rPr lang="en-US" sz="2400" dirty="0" smtClean="0"/>
              <a:t> 1997-2010 left major legacy of </a:t>
            </a:r>
            <a:r>
              <a:rPr lang="en-US" sz="2400" dirty="0" err="1" smtClean="0"/>
              <a:t>constit</a:t>
            </a:r>
            <a:r>
              <a:rPr lang="en-US" sz="2400" dirty="0" smtClean="0"/>
              <a:t> change &amp; much debate about its future direction</a:t>
            </a:r>
          </a:p>
          <a:p>
            <a:r>
              <a:rPr lang="en-US" sz="2400" dirty="0" smtClean="0"/>
              <a:t>Coalition Agreement needs to be seen in that context:</a:t>
            </a:r>
          </a:p>
          <a:p>
            <a:pPr lvl="1"/>
            <a:r>
              <a:rPr lang="en-GB" sz="2000" u="sng" dirty="0">
                <a:hlinkClick r:id="rId2"/>
              </a:rPr>
              <a:t>https://</a:t>
            </a:r>
            <a:r>
              <a:rPr lang="en-GB" sz="2000" u="sng" dirty="0" smtClean="0">
                <a:hlinkClick r:id="rId2"/>
              </a:rPr>
              <a:t>www.gov.uk/government/uploads/system/uploads/attachment_data/file/78977/coalition_programme_for_government.pdf</a:t>
            </a:r>
            <a:r>
              <a:rPr lang="en-GB" sz="2000" dirty="0" smtClean="0"/>
              <a:t>  - see Section 24 (= p26) on Political Reform but some reform proposals found in other sections too</a:t>
            </a:r>
            <a:endParaRPr lang="en-GB" sz="2000" u="sng" dirty="0" smtClean="0"/>
          </a:p>
          <a:p>
            <a:r>
              <a:rPr lang="en-US" sz="2400" dirty="0" smtClean="0"/>
              <a:t>But expenses scandal loss of public trust in </a:t>
            </a:r>
            <a:r>
              <a:rPr lang="en-US" sz="2400" dirty="0" err="1" smtClean="0"/>
              <a:t>Parl</a:t>
            </a:r>
            <a:r>
              <a:rPr lang="en-US" sz="2400" dirty="0" smtClean="0"/>
              <a:t> also important</a:t>
            </a:r>
          </a:p>
          <a:p>
            <a:r>
              <a:rPr lang="en-US" sz="2400" dirty="0" smtClean="0"/>
              <a:t>Different kinds of proposals:</a:t>
            </a:r>
          </a:p>
          <a:p>
            <a:pPr lvl="1"/>
            <a:r>
              <a:rPr lang="en-US" sz="2000" dirty="0" smtClean="0"/>
              <a:t>Some react against </a:t>
            </a:r>
            <a:r>
              <a:rPr lang="en-US" sz="2000" dirty="0" err="1" smtClean="0"/>
              <a:t>Labour’s</a:t>
            </a:r>
            <a:r>
              <a:rPr lang="en-US" sz="2000" dirty="0" smtClean="0"/>
              <a:t> reforms – e.g. s?</a:t>
            </a:r>
          </a:p>
          <a:p>
            <a:pPr lvl="1"/>
            <a:r>
              <a:rPr lang="en-US" sz="2000" dirty="0" smtClean="0"/>
              <a:t>Some clearly continue </a:t>
            </a:r>
            <a:r>
              <a:rPr lang="en-US" sz="2000" dirty="0" err="1" smtClean="0"/>
              <a:t>Labour’s</a:t>
            </a:r>
            <a:r>
              <a:rPr lang="en-US" sz="2000" dirty="0" smtClean="0"/>
              <a:t> work – e.g. s?</a:t>
            </a:r>
          </a:p>
          <a:p>
            <a:pPr lvl="1"/>
            <a:r>
              <a:rPr lang="en-US" sz="2000" dirty="0" smtClean="0"/>
              <a:t>Some address unfinished business </a:t>
            </a:r>
            <a:r>
              <a:rPr lang="en-US" sz="2000" dirty="0"/>
              <a:t>/</a:t>
            </a:r>
            <a:r>
              <a:rPr lang="en-US" sz="2000" dirty="0" smtClean="0"/>
              <a:t>incoherent areas – e.g. s?</a:t>
            </a:r>
          </a:p>
          <a:p>
            <a:pPr lvl="1"/>
            <a:r>
              <a:rPr lang="en-US" sz="2000" dirty="0" smtClean="0"/>
              <a:t>Some respond to expenses scandal – e.g. s?</a:t>
            </a:r>
          </a:p>
          <a:p>
            <a:pPr lvl="1"/>
            <a:r>
              <a:rPr lang="en-US" sz="2000" dirty="0" smtClean="0"/>
              <a:t>Some new, reflecting Con agenda / values– e.g. s?</a:t>
            </a:r>
          </a:p>
          <a:p>
            <a:pPr lvl="1"/>
            <a:r>
              <a:rPr lang="en-US" sz="2000" dirty="0" smtClean="0"/>
              <a:t>Some new, reflecting Lib Dem agenda / values – e.g. s?</a:t>
            </a:r>
          </a:p>
          <a:p>
            <a:pPr lvl="1"/>
            <a:r>
              <a:rPr lang="en-US" sz="2000" dirty="0" smtClean="0"/>
              <a:t>Some reflect unresolved tensions within the Coalition – e.g. s?</a:t>
            </a:r>
            <a:endParaRPr lang="en-GB" sz="2400" dirty="0" smtClean="0"/>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r>
              <a:rPr lang="en-US" sz="3800" b="1" dirty="0" smtClean="0">
                <a:blipFill dpi="0" rotWithShape="1">
                  <a:blip r:embed="rId3">
                    <a:extLst>
                      <a:ext uri="{28A0092B-C50C-407E-A947-70E740481C1C}">
                        <a14:useLocalDpi xmlns:a14="http://schemas.microsoft.com/office/drawing/2010/main" val="0"/>
                      </a:ext>
                    </a:extLst>
                  </a:blip>
                  <a:srcRect/>
                  <a:stretch>
                    <a:fillRect/>
                  </a:stretch>
                </a:blipFill>
              </a:rPr>
              <a:t>The Coalition &amp; Constitutional Reform</a:t>
            </a:r>
            <a:endParaRPr lang="en-GB" sz="3800" b="1" dirty="0">
              <a:blipFill dpi="0" rotWithShape="1">
                <a:blip r:embed="rId3">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614196394"/>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1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500"/>
                            </p:stCondLst>
                            <p:childTnLst>
                              <p:par>
                                <p:cTn id="11" presetID="42" presetClass="entr" presetSubtype="0"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4500"/>
                            </p:stCondLst>
                            <p:childTnLst>
                              <p:par>
                                <p:cTn id="17" presetID="42"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5500"/>
                            </p:stCondLst>
                            <p:childTnLst>
                              <p:par>
                                <p:cTn id="23" presetID="42" presetClass="entr" presetSubtype="0" fill="hold" nodeType="afterEffect">
                                  <p:stCondLst>
                                    <p:cond delay="100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5" fill="hold">
                            <p:stCondLst>
                              <p:cond delay="1000"/>
                            </p:stCondLst>
                            <p:childTnLst>
                              <p:par>
                                <p:cTn id="36" presetID="42" presetClass="entr" presetSubtype="0" fill="hold" nodeType="after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1" fill="hold">
                            <p:stCondLst>
                              <p:cond delay="2000"/>
                            </p:stCondLst>
                            <p:childTnLst>
                              <p:par>
                                <p:cTn id="42" presetID="42" presetClass="entr" presetSubtype="0" fill="hold" nodeType="after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fade">
                                      <p:cBhvr>
                                        <p:cTn id="44" dur="1000"/>
                                        <p:tgtEl>
                                          <p:spTgt spid="3">
                                            <p:txEl>
                                              <p:pRg st="6" end="6"/>
                                            </p:txEl>
                                          </p:spTgt>
                                        </p:tgtEl>
                                      </p:cBhvr>
                                    </p:animEffect>
                                    <p:anim calcmode="lin" valueType="num">
                                      <p:cBhvr>
                                        <p:cTn id="4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7" fill="hold">
                            <p:stCondLst>
                              <p:cond delay="3000"/>
                            </p:stCondLst>
                            <p:childTnLst>
                              <p:par>
                                <p:cTn id="48" presetID="42" presetClass="entr" presetSubtype="0" fill="hold" nodeType="after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3" fill="hold">
                            <p:stCondLst>
                              <p:cond delay="4000"/>
                            </p:stCondLst>
                            <p:childTnLst>
                              <p:par>
                                <p:cTn id="54" presetID="42" presetClass="entr" presetSubtype="0" fill="hold" nodeType="after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9" fill="hold">
                            <p:stCondLst>
                              <p:cond delay="5000"/>
                            </p:stCondLst>
                            <p:childTnLst>
                              <p:par>
                                <p:cTn id="60" presetID="42" presetClass="entr" presetSubtype="0" fill="hold" nodeType="after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fade">
                                      <p:cBhvr>
                                        <p:cTn id="62" dur="1000"/>
                                        <p:tgtEl>
                                          <p:spTgt spid="3">
                                            <p:txEl>
                                              <p:pRg st="9" end="9"/>
                                            </p:txEl>
                                          </p:spTgt>
                                        </p:tgtEl>
                                      </p:cBhvr>
                                    </p:animEffect>
                                    <p:anim calcmode="lin" valueType="num">
                                      <p:cBhvr>
                                        <p:cTn id="6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65" fill="hold">
                            <p:stCondLst>
                              <p:cond delay="6000"/>
                            </p:stCondLst>
                            <p:childTnLst>
                              <p:par>
                                <p:cTn id="66" presetID="42" presetClass="entr" presetSubtype="0" fill="hold" nodeType="afterEffect">
                                  <p:stCondLst>
                                    <p:cond delay="0"/>
                                  </p:stCondLst>
                                  <p:childTnLst>
                                    <p:set>
                                      <p:cBhvr>
                                        <p:cTn id="67" dur="1" fill="hold">
                                          <p:stCondLst>
                                            <p:cond delay="0"/>
                                          </p:stCondLst>
                                        </p:cTn>
                                        <p:tgtEl>
                                          <p:spTgt spid="3">
                                            <p:txEl>
                                              <p:pRg st="10" end="10"/>
                                            </p:txEl>
                                          </p:spTgt>
                                        </p:tgtEl>
                                        <p:attrNameLst>
                                          <p:attrName>style.visibility</p:attrName>
                                        </p:attrNameLst>
                                      </p:cBhvr>
                                      <p:to>
                                        <p:strVal val="visible"/>
                                      </p:to>
                                    </p:set>
                                    <p:animEffect transition="in" filter="fade">
                                      <p:cBhvr>
                                        <p:cTn id="68" dur="1000"/>
                                        <p:tgtEl>
                                          <p:spTgt spid="3">
                                            <p:txEl>
                                              <p:pRg st="10" end="10"/>
                                            </p:txEl>
                                          </p:spTgt>
                                        </p:tgtEl>
                                      </p:cBhvr>
                                    </p:animEffect>
                                    <p:anim calcmode="lin" valueType="num">
                                      <p:cBhvr>
                                        <p:cTn id="6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1" fill="hold">
                            <p:stCondLst>
                              <p:cond delay="7000"/>
                            </p:stCondLst>
                            <p:childTnLst>
                              <p:par>
                                <p:cTn id="72" presetID="42" presetClass="entr" presetSubtype="0" fill="hold" nodeType="afterEffect">
                                  <p:stCondLst>
                                    <p:cond delay="0"/>
                                  </p:stCondLst>
                                  <p:childTnLst>
                                    <p:set>
                                      <p:cBhvr>
                                        <p:cTn id="73" dur="1" fill="hold">
                                          <p:stCondLst>
                                            <p:cond delay="0"/>
                                          </p:stCondLst>
                                        </p:cTn>
                                        <p:tgtEl>
                                          <p:spTgt spid="3">
                                            <p:txEl>
                                              <p:pRg st="11" end="11"/>
                                            </p:txEl>
                                          </p:spTgt>
                                        </p:tgtEl>
                                        <p:attrNameLst>
                                          <p:attrName>style.visibility</p:attrName>
                                        </p:attrNameLst>
                                      </p:cBhvr>
                                      <p:to>
                                        <p:strVal val="visible"/>
                                      </p:to>
                                    </p:set>
                                    <p:animEffect transition="in" filter="fade">
                                      <p:cBhvr>
                                        <p:cTn id="74" dur="1000"/>
                                        <p:tgtEl>
                                          <p:spTgt spid="3">
                                            <p:txEl>
                                              <p:pRg st="11" end="11"/>
                                            </p:txEl>
                                          </p:spTgt>
                                        </p:tgtEl>
                                      </p:cBhvr>
                                    </p:animEffect>
                                    <p:anim calcmode="lin" valueType="num">
                                      <p:cBhvr>
                                        <p:cTn id="7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p:spPr>
        <p:txBody>
          <a:bodyPr>
            <a:normAutofit fontScale="85000" lnSpcReduction="10000"/>
          </a:bodyPr>
          <a:lstStyle/>
          <a:p>
            <a:pPr marL="0" lvl="0" indent="0">
              <a:buNone/>
            </a:pPr>
            <a:r>
              <a:rPr lang="en-GB" sz="2400" b="1" i="1" dirty="0" smtClean="0"/>
              <a:t>“We </a:t>
            </a:r>
            <a:r>
              <a:rPr lang="en-GB" sz="2400" b="1" i="1" dirty="0"/>
              <a:t>will create directly elected mayors in the 12 largest English cities, subject to confirmatory referendums and full scrutiny by elected councillors</a:t>
            </a:r>
            <a:r>
              <a:rPr lang="en-GB" sz="2400" b="1" i="1" dirty="0" smtClean="0"/>
              <a:t>.”</a:t>
            </a:r>
            <a:endParaRPr lang="en-GB" sz="2400" i="1" dirty="0"/>
          </a:p>
          <a:p>
            <a:endParaRPr lang="en-GB" sz="200" dirty="0" smtClean="0"/>
          </a:p>
          <a:p>
            <a:r>
              <a:rPr lang="en-GB" sz="2600" dirty="0" smtClean="0"/>
              <a:t>Pushed </a:t>
            </a:r>
            <a:r>
              <a:rPr lang="en-GB" sz="2600" dirty="0"/>
              <a:t>through </a:t>
            </a:r>
            <a:r>
              <a:rPr lang="en-GB" sz="2600" dirty="0" smtClean="0"/>
              <a:t>Parliament </a:t>
            </a:r>
            <a:r>
              <a:rPr lang="en-GB" sz="2600" dirty="0"/>
              <a:t>in 2011 Localism Act </a:t>
            </a:r>
            <a:endParaRPr lang="en-GB" sz="2600" dirty="0" smtClean="0"/>
          </a:p>
          <a:p>
            <a:pPr lvl="1"/>
            <a:r>
              <a:rPr lang="en-GB" sz="2200" dirty="0" smtClean="0"/>
              <a:t>refs </a:t>
            </a:r>
            <a:r>
              <a:rPr lang="en-GB" sz="2200" dirty="0"/>
              <a:t>in </a:t>
            </a:r>
            <a:r>
              <a:rPr lang="en-GB" sz="2200" dirty="0" smtClean="0"/>
              <a:t>12 big cities held in May 2011 (even where council </a:t>
            </a:r>
            <a:r>
              <a:rPr lang="en-GB" sz="2200" dirty="0"/>
              <a:t>opposed, as in Coventry) to decide whether to have a </a:t>
            </a:r>
            <a:r>
              <a:rPr lang="en-GB" sz="2200" dirty="0" smtClean="0"/>
              <a:t>Mayor (potentially joining the 15 places that already do so, e.g. London, Sunderland, Leicester – although only 14/47 refs held previously had passed)</a:t>
            </a:r>
          </a:p>
          <a:p>
            <a:pPr lvl="1"/>
            <a:r>
              <a:rPr lang="en-GB" sz="2200" dirty="0" smtClean="0"/>
              <a:t>Proposal defeated in 11 cities </a:t>
            </a:r>
            <a:r>
              <a:rPr lang="en-GB" sz="2200" dirty="0"/>
              <a:t>– </a:t>
            </a:r>
            <a:r>
              <a:rPr lang="en-GB" sz="2200" dirty="0">
                <a:hlinkClick r:id="rId3"/>
              </a:rPr>
              <a:t>http://</a:t>
            </a:r>
            <a:r>
              <a:rPr lang="en-GB" sz="2200" dirty="0" smtClean="0">
                <a:hlinkClick r:id="rId3"/>
              </a:rPr>
              <a:t>www.bbc.co.uk/news/uk-politics-17949950</a:t>
            </a:r>
            <a:r>
              <a:rPr lang="en-GB" sz="2200" dirty="0" smtClean="0"/>
              <a:t> </a:t>
            </a:r>
            <a:endParaRPr lang="en-GB" sz="2200" dirty="0"/>
          </a:p>
          <a:p>
            <a:pPr lvl="1"/>
            <a:r>
              <a:rPr lang="en-GB" sz="2200" dirty="0" smtClean="0"/>
              <a:t>only passed in Bristol, which voted for its first directly elected mayor in Nov 2012</a:t>
            </a:r>
            <a:endParaRPr lang="en-GB" sz="2200" u="sng" dirty="0" smtClean="0"/>
          </a:p>
          <a:p>
            <a:pPr lvl="1"/>
            <a:r>
              <a:rPr lang="en-US" sz="2200" dirty="0" err="1" smtClean="0"/>
              <a:t>Govt</a:t>
            </a:r>
            <a:r>
              <a:rPr lang="en-US" sz="2200" dirty="0" smtClean="0"/>
              <a:t> said it </a:t>
            </a:r>
            <a:r>
              <a:rPr lang="en-US" sz="2200" dirty="0" err="1" smtClean="0"/>
              <a:t>wd</a:t>
            </a:r>
            <a:r>
              <a:rPr lang="en-US" sz="2200" dirty="0" smtClean="0"/>
              <a:t> encourage other cities/towns to adopt directly elected mayors, but through the existing provisions for local referendums or by council decision, as under </a:t>
            </a:r>
            <a:r>
              <a:rPr lang="en-US" sz="2200" dirty="0" err="1" smtClean="0"/>
              <a:t>Labour</a:t>
            </a:r>
            <a:r>
              <a:rPr lang="en-US" sz="2200" dirty="0"/>
              <a:t> </a:t>
            </a:r>
            <a:r>
              <a:rPr lang="en-US" sz="2200" dirty="0" smtClean="0"/>
              <a:t>– but none scheduled by 2015 election.</a:t>
            </a:r>
          </a:p>
          <a:p>
            <a:pPr lvl="1"/>
            <a:endParaRPr lang="en-US" sz="1100" dirty="0"/>
          </a:p>
          <a:p>
            <a:pPr lvl="1"/>
            <a:r>
              <a:rPr lang="en-US" sz="2200" dirty="0" smtClean="0"/>
              <a:t>2015 - Post Scottish Referendum, renewed focus on devolution within England – revived idea of directly-elected leaders of city-regions, with George Osborne pushing the idea enthusiastically from the Treasury.</a:t>
            </a:r>
            <a:endParaRPr lang="en-GB" sz="2200" dirty="0"/>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4">
                    <a:extLst>
                      <a:ext uri="{28A0092B-C50C-407E-A947-70E740481C1C}">
                        <a14:useLocalDpi xmlns:a14="http://schemas.microsoft.com/office/drawing/2010/main" val="0"/>
                      </a:ext>
                    </a:extLst>
                  </a:blip>
                  <a:srcRect/>
                  <a:stretch>
                    <a:fillRect/>
                  </a:stretch>
                </a:blipFill>
              </a:rPr>
              <a:t>15  </a:t>
            </a:r>
            <a:r>
              <a:rPr lang="en-GB" sz="3800" b="1" dirty="0">
                <a:blipFill dpi="0" rotWithShape="1">
                  <a:blip r:embed="rId4">
                    <a:extLst>
                      <a:ext uri="{28A0092B-C50C-407E-A947-70E740481C1C}">
                        <a14:useLocalDpi xmlns:a14="http://schemas.microsoft.com/office/drawing/2010/main" val="0"/>
                      </a:ext>
                    </a:extLst>
                  </a:blip>
                  <a:srcRect/>
                  <a:stretch>
                    <a:fillRect/>
                  </a:stretch>
                </a:blipFill>
              </a:rPr>
              <a:t>Elected </a:t>
            </a:r>
            <a:r>
              <a:rPr lang="en-GB" sz="3800" b="1" dirty="0" smtClean="0">
                <a:blipFill dpi="0" rotWithShape="1">
                  <a:blip r:embed="rId4">
                    <a:extLst>
                      <a:ext uri="{28A0092B-C50C-407E-A947-70E740481C1C}">
                        <a14:useLocalDpi xmlns:a14="http://schemas.microsoft.com/office/drawing/2010/main" val="0"/>
                      </a:ext>
                    </a:extLst>
                  </a:blip>
                  <a:srcRect/>
                  <a:stretch>
                    <a:fillRect/>
                  </a:stretch>
                </a:blipFill>
              </a:rPr>
              <a:t>mayors</a:t>
            </a:r>
            <a:endParaRPr lang="en-GB" sz="3800" b="1" dirty="0">
              <a:blipFill dpi="0" rotWithShape="1">
                <a:blip r:embed="rId4">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4241433676"/>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3000"/>
                            </p:stCondLst>
                            <p:childTnLst>
                              <p:par>
                                <p:cTn id="30" presetID="42" presetClass="entr" presetSubtype="0"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4000"/>
                            </p:stCondLst>
                            <p:childTnLst>
                              <p:par>
                                <p:cTn id="36" presetID="42" presetClass="entr" presetSubtype="0" fill="hold" grpId="0"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1000"/>
                                        <p:tgtEl>
                                          <p:spTgt spid="3">
                                            <p:txEl>
                                              <p:pRg st="8" end="8"/>
                                            </p:txEl>
                                          </p:spTgt>
                                        </p:tgtEl>
                                      </p:cBhvr>
                                    </p:animEffect>
                                    <p:anim calcmode="lin" valueType="num">
                                      <p:cBhvr>
                                        <p:cTn id="4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p:spPr>
        <p:txBody>
          <a:bodyPr>
            <a:normAutofit fontScale="85000" lnSpcReduction="20000"/>
          </a:bodyPr>
          <a:lstStyle/>
          <a:p>
            <a:pPr marL="0" lvl="0" indent="0">
              <a:buNone/>
            </a:pPr>
            <a:r>
              <a:rPr lang="en-GB" sz="2400" b="1" i="1" dirty="0" smtClean="0"/>
              <a:t>“We </a:t>
            </a:r>
            <a:r>
              <a:rPr lang="en-GB" sz="2400" b="1" i="1" dirty="0"/>
              <a:t>will introduce measures to make the police more accountable through oversight by a directly elected individual, who will be subject to strict checks and balances by locally elected representatives</a:t>
            </a:r>
            <a:r>
              <a:rPr lang="en-GB" sz="2400" b="1" i="1" dirty="0" smtClean="0"/>
              <a:t>.”</a:t>
            </a:r>
            <a:endParaRPr lang="en-GB" sz="2400" i="1" dirty="0"/>
          </a:p>
          <a:p>
            <a:endParaRPr lang="en-GB" sz="900" dirty="0" smtClean="0"/>
          </a:p>
          <a:p>
            <a:r>
              <a:rPr lang="en-GB" sz="2400" dirty="0"/>
              <a:t>V</a:t>
            </a:r>
            <a:r>
              <a:rPr lang="en-GB" sz="2400" dirty="0" smtClean="0"/>
              <a:t> </a:t>
            </a:r>
            <a:r>
              <a:rPr lang="en-GB" sz="2400" dirty="0" err="1" smtClean="0"/>
              <a:t>controv</a:t>
            </a:r>
            <a:r>
              <a:rPr lang="en-GB" sz="2400" dirty="0" smtClean="0"/>
              <a:t> (former Met Chief Sir Ian Blair came out against, although Mayor of London already has similar powers, &amp; Met unaffected by this reform)</a:t>
            </a:r>
          </a:p>
          <a:p>
            <a:r>
              <a:rPr lang="en-GB" sz="2400" dirty="0" smtClean="0"/>
              <a:t>Key part of Police Reform and Social Responsibility Act (Sept 2011)  </a:t>
            </a:r>
            <a:r>
              <a:rPr lang="en-GB" sz="2400" dirty="0" err="1"/>
              <a:t>HoL</a:t>
            </a:r>
            <a:r>
              <a:rPr lang="en-GB" sz="2400" dirty="0"/>
              <a:t> gave it a hard time, mostly overturned in </a:t>
            </a:r>
            <a:r>
              <a:rPr lang="en-GB" sz="2400" dirty="0" err="1" smtClean="0"/>
              <a:t>ping-pong</a:t>
            </a:r>
            <a:endParaRPr lang="en-GB" sz="2400" dirty="0" smtClean="0"/>
          </a:p>
          <a:p>
            <a:pPr>
              <a:spcBef>
                <a:spcPts val="1200"/>
              </a:spcBef>
            </a:pPr>
            <a:r>
              <a:rPr lang="en-GB" sz="2400" dirty="0" smtClean="0"/>
              <a:t>Vote for 41 Police and Crime Commissioners held in Nov 2012 – historically </a:t>
            </a:r>
            <a:r>
              <a:rPr lang="en-GB" sz="2400" dirty="0"/>
              <a:t>low turnout of 15% - </a:t>
            </a:r>
            <a:r>
              <a:rPr lang="en-GB" sz="2400" dirty="0">
                <a:hlinkClick r:id="rId2"/>
              </a:rPr>
              <a:t>http://</a:t>
            </a:r>
            <a:r>
              <a:rPr lang="en-GB" sz="2400" dirty="0" smtClean="0">
                <a:hlinkClick r:id="rId2"/>
              </a:rPr>
              <a:t>www.bbc.co.uk/news/uk-20352539</a:t>
            </a:r>
            <a:endParaRPr lang="en-GB" sz="2400" dirty="0" smtClean="0"/>
          </a:p>
          <a:p>
            <a:pPr>
              <a:spcBef>
                <a:spcPts val="1200"/>
              </a:spcBef>
            </a:pPr>
            <a:r>
              <a:rPr lang="en-GB" sz="2400" dirty="0" smtClean="0"/>
              <a:t>12 </a:t>
            </a:r>
            <a:r>
              <a:rPr lang="en-GB" sz="2400" dirty="0" err="1" smtClean="0"/>
              <a:t>indeps</a:t>
            </a:r>
            <a:r>
              <a:rPr lang="en-GB" sz="2400" dirty="0" smtClean="0"/>
              <a:t> elected, </a:t>
            </a:r>
            <a:r>
              <a:rPr lang="en-GB" sz="2400" dirty="0" err="1" smtClean="0"/>
              <a:t>incl</a:t>
            </a:r>
            <a:r>
              <a:rPr lang="en-GB" sz="2400" dirty="0" smtClean="0"/>
              <a:t> several former policemen - Cons won 16, Lab 11.  Over next 5 years of PCCs at work some controversy over expenses, sacking of Chief Constables &amp; their appointments - Labour on record as considering scrapping PCCs if they won in 2015</a:t>
            </a:r>
          </a:p>
          <a:p>
            <a:pPr>
              <a:spcBef>
                <a:spcPts val="1200"/>
              </a:spcBef>
            </a:pPr>
            <a:r>
              <a:rPr lang="en-GB" sz="2400" dirty="0" smtClean="0"/>
              <a:t>Second PCC election May 2016 – higher turnout of c25% as held on same day as Council Elections – more party candidates won, with 9 fewer independents – Cons 20, Lab 15, </a:t>
            </a:r>
            <a:r>
              <a:rPr lang="en-GB" sz="2400" dirty="0" err="1" smtClean="0"/>
              <a:t>Indep</a:t>
            </a:r>
            <a:r>
              <a:rPr lang="en-GB" sz="2400" dirty="0" smtClean="0"/>
              <a:t> 3, PC 2</a:t>
            </a:r>
            <a:endParaRPr lang="en-GB" sz="2400" dirty="0"/>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r>
              <a:rPr lang="en-GB" sz="3800" b="1" dirty="0" smtClean="0">
                <a:blipFill dpi="0" rotWithShape="1">
                  <a:blip r:embed="rId3">
                    <a:extLst>
                      <a:ext uri="{28A0092B-C50C-407E-A947-70E740481C1C}">
                        <a14:useLocalDpi xmlns:a14="http://schemas.microsoft.com/office/drawing/2010/main" val="0"/>
                      </a:ext>
                    </a:extLst>
                  </a:blip>
                  <a:srcRect/>
                  <a:stretch>
                    <a:fillRect/>
                  </a:stretch>
                </a:blipFill>
              </a:rPr>
              <a:t>16  </a:t>
            </a:r>
            <a:r>
              <a:rPr lang="en-GB" sz="3500" b="1" dirty="0" smtClean="0">
                <a:blipFill dpi="0" rotWithShape="1">
                  <a:blip r:embed="rId3">
                    <a:extLst>
                      <a:ext uri="{28A0092B-C50C-407E-A947-70E740481C1C}">
                        <a14:useLocalDpi xmlns:a14="http://schemas.microsoft.com/office/drawing/2010/main" val="0"/>
                      </a:ext>
                    </a:extLst>
                  </a:blip>
                  <a:srcRect/>
                  <a:stretch>
                    <a:fillRect/>
                  </a:stretch>
                </a:blipFill>
              </a:rPr>
              <a:t>Directly </a:t>
            </a:r>
            <a:r>
              <a:rPr lang="en-GB" sz="3500" b="1" dirty="0">
                <a:blipFill dpi="0" rotWithShape="1">
                  <a:blip r:embed="rId3">
                    <a:extLst>
                      <a:ext uri="{28A0092B-C50C-407E-A947-70E740481C1C}">
                        <a14:useLocalDpi xmlns:a14="http://schemas.microsoft.com/office/drawing/2010/main" val="0"/>
                      </a:ext>
                    </a:extLst>
                  </a:blip>
                  <a:srcRect/>
                  <a:stretch>
                    <a:fillRect/>
                  </a:stretch>
                </a:blipFill>
              </a:rPr>
              <a:t>elected Police commissioners</a:t>
            </a:r>
          </a:p>
        </p:txBody>
      </p:sp>
      <p:pic>
        <p:nvPicPr>
          <p:cNvPr id="5" name="Content Placeholder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2621916058"/>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150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150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150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
        <p:nvSpPr>
          <p:cNvPr id="3" name="Content Placeholder 2"/>
          <p:cNvSpPr>
            <a:spLocks noGrp="1"/>
          </p:cNvSpPr>
          <p:nvPr>
            <p:ph idx="1"/>
          </p:nvPr>
        </p:nvSpPr>
        <p:spPr>
          <a:xfrm>
            <a:off x="107504" y="1124744"/>
            <a:ext cx="8856984" cy="6840760"/>
          </a:xfrm>
        </p:spPr>
        <p:txBody>
          <a:bodyPr>
            <a:normAutofit fontScale="62500" lnSpcReduction="20000"/>
          </a:bodyPr>
          <a:lstStyle/>
          <a:p>
            <a:r>
              <a:rPr lang="en-US" sz="2400" dirty="0" smtClean="0"/>
              <a:t>May 2011 elections saw SNP win majority in Scottish Parliament (under AMS!)</a:t>
            </a:r>
          </a:p>
          <a:p>
            <a:pPr lvl="1"/>
            <a:r>
              <a:rPr lang="en-US" sz="2200" dirty="0" smtClean="0"/>
              <a:t>Alex </a:t>
            </a:r>
            <a:r>
              <a:rPr lang="en-US" sz="2200" dirty="0" err="1" smtClean="0"/>
              <a:t>Salmond</a:t>
            </a:r>
            <a:r>
              <a:rPr lang="en-US" sz="2200" dirty="0" smtClean="0"/>
              <a:t> used his strong position in Scotland to demand &gt;financial power from </a:t>
            </a:r>
            <a:r>
              <a:rPr lang="en-US" sz="2200" dirty="0" err="1" smtClean="0"/>
              <a:t>Wminster</a:t>
            </a:r>
            <a:r>
              <a:rPr lang="en-US" sz="2200" dirty="0" smtClean="0"/>
              <a:t>, going beyond the 2012 Scotland Act’s increased powers – but Treasury unwilling to allow Scotland power to vary Corporation Tax (also wanted by N I, which has strong tax comp with the Republic)</a:t>
            </a:r>
          </a:p>
          <a:p>
            <a:pPr lvl="1"/>
            <a:endParaRPr lang="en-US" sz="900" dirty="0" smtClean="0"/>
          </a:p>
          <a:p>
            <a:r>
              <a:rPr lang="en-US" sz="2400" dirty="0" smtClean="0"/>
              <a:t>Debate quickly became focused on Scottish </a:t>
            </a:r>
            <a:r>
              <a:rPr lang="en-US" sz="2400" dirty="0"/>
              <a:t>independence </a:t>
            </a:r>
            <a:r>
              <a:rPr lang="en-US" sz="2400" dirty="0" smtClean="0"/>
              <a:t>referendum</a:t>
            </a:r>
          </a:p>
          <a:p>
            <a:r>
              <a:rPr lang="en-US" sz="2400" dirty="0" smtClean="0"/>
              <a:t>Rival </a:t>
            </a:r>
            <a:r>
              <a:rPr lang="en-US" sz="2400" dirty="0"/>
              <a:t>consultations on timing, question, who should oversee vote, etc. – but Cameron, Salmon deal October 2012 - </a:t>
            </a:r>
            <a:r>
              <a:rPr lang="en-US" sz="1900" dirty="0">
                <a:hlinkClick r:id="rId3"/>
              </a:rPr>
              <a:t>http://</a:t>
            </a:r>
            <a:r>
              <a:rPr lang="en-US" sz="1900" dirty="0" smtClean="0">
                <a:hlinkClick r:id="rId3"/>
              </a:rPr>
              <a:t>www.bbc.co.uk/news/uk-scotland-scotland-politics-19946156</a:t>
            </a:r>
            <a:r>
              <a:rPr lang="en-US" sz="1900" dirty="0" smtClean="0"/>
              <a:t> </a:t>
            </a:r>
            <a:endParaRPr lang="en-US" sz="1900" dirty="0"/>
          </a:p>
          <a:p>
            <a:pPr lvl="1"/>
            <a:r>
              <a:rPr lang="en-US" sz="2200" b="1" dirty="0" smtClean="0"/>
              <a:t>Authority? </a:t>
            </a:r>
            <a:r>
              <a:rPr lang="en-US" sz="2200" dirty="0" smtClean="0"/>
              <a:t>SNP claimed it is purely a matter for the Scottish </a:t>
            </a:r>
            <a:r>
              <a:rPr lang="en-US" sz="2200" dirty="0" err="1" smtClean="0"/>
              <a:t>Parl</a:t>
            </a:r>
            <a:r>
              <a:rPr lang="en-US" sz="2200" dirty="0" smtClean="0"/>
              <a:t> to set up – Westminster argued that only UK </a:t>
            </a:r>
            <a:r>
              <a:rPr lang="en-US" sz="2200" dirty="0" err="1" smtClean="0"/>
              <a:t>Parl</a:t>
            </a:r>
            <a:r>
              <a:rPr lang="en-US" sz="2200" dirty="0" smtClean="0"/>
              <a:t> can give power to set up a legitimate ref – </a:t>
            </a:r>
            <a:r>
              <a:rPr lang="en-US" sz="2200" dirty="0" err="1" smtClean="0"/>
              <a:t>Wminster</a:t>
            </a:r>
            <a:r>
              <a:rPr lang="en-US" sz="2200" dirty="0" smtClean="0"/>
              <a:t> won on principle but only by agreeing to delegate authority to Scottish </a:t>
            </a:r>
            <a:r>
              <a:rPr lang="en-US" sz="2200" dirty="0" err="1" smtClean="0"/>
              <a:t>Parl</a:t>
            </a:r>
            <a:r>
              <a:rPr lang="en-US" sz="2200" dirty="0" smtClean="0"/>
              <a:t> to set up ref.</a:t>
            </a:r>
          </a:p>
          <a:p>
            <a:pPr lvl="1"/>
            <a:r>
              <a:rPr lang="en-US" sz="2200" b="1" dirty="0" smtClean="0"/>
              <a:t>Timing? </a:t>
            </a:r>
            <a:r>
              <a:rPr lang="en-US" sz="2200" dirty="0" smtClean="0"/>
              <a:t> SNP wanted to go long (Sept 2014), UK </a:t>
            </a:r>
            <a:r>
              <a:rPr lang="en-US" sz="2200" dirty="0" err="1" smtClean="0"/>
              <a:t>Govt</a:t>
            </a:r>
            <a:r>
              <a:rPr lang="en-US" sz="2200" dirty="0" smtClean="0"/>
              <a:t> wanted earlier ref – Salmon got his way</a:t>
            </a:r>
            <a:endParaRPr lang="en-US" sz="2200" b="1" dirty="0" smtClean="0"/>
          </a:p>
          <a:p>
            <a:pPr lvl="1"/>
            <a:r>
              <a:rPr lang="en-US" sz="2200" b="1" dirty="0" smtClean="0"/>
              <a:t>Supervision? </a:t>
            </a:r>
            <a:r>
              <a:rPr lang="en-US" sz="2200" dirty="0" smtClean="0"/>
              <a:t>UK </a:t>
            </a:r>
            <a:r>
              <a:rPr lang="en-US" sz="2200" dirty="0" err="1" smtClean="0"/>
              <a:t>Govt</a:t>
            </a:r>
            <a:r>
              <a:rPr lang="en-US" sz="2200" dirty="0" smtClean="0"/>
              <a:t> wanted UK Electoral </a:t>
            </a:r>
            <a:r>
              <a:rPr lang="en-US" sz="2200" dirty="0" err="1" smtClean="0"/>
              <a:t>Comm</a:t>
            </a:r>
            <a:r>
              <a:rPr lang="en-US" sz="2200" dirty="0" smtClean="0"/>
              <a:t> to oversee vote, SNP initially unenthusiastic but accepted it</a:t>
            </a:r>
          </a:p>
          <a:p>
            <a:pPr lvl="1"/>
            <a:r>
              <a:rPr lang="en-US" sz="2200" b="1" dirty="0" smtClean="0"/>
              <a:t>Who should vote?</a:t>
            </a:r>
            <a:r>
              <a:rPr lang="en-US" sz="2200" dirty="0" smtClean="0"/>
              <a:t>  SNP wanted 16 year olds to vote, UK </a:t>
            </a:r>
            <a:r>
              <a:rPr lang="en-US" sz="2200" dirty="0" err="1" smtClean="0"/>
              <a:t>Govt</a:t>
            </a:r>
            <a:r>
              <a:rPr lang="en-US" sz="2200" dirty="0" smtClean="0"/>
              <a:t> insisting on 18 – SNP got its way</a:t>
            </a:r>
          </a:p>
          <a:p>
            <a:pPr lvl="1"/>
            <a:r>
              <a:rPr lang="en-US" sz="2200" b="1" dirty="0" smtClean="0"/>
              <a:t>Questions?  </a:t>
            </a:r>
            <a:r>
              <a:rPr lang="en-US" sz="2200" dirty="0" smtClean="0"/>
              <a:t>Wording of Q affects support for </a:t>
            </a:r>
            <a:r>
              <a:rPr lang="en-US" sz="2200" dirty="0" err="1" smtClean="0"/>
              <a:t>indep</a:t>
            </a:r>
            <a:r>
              <a:rPr lang="en-US" sz="2200" dirty="0" smtClean="0"/>
              <a:t> significantly.  SNP has raised prospect of a 3</a:t>
            </a:r>
            <a:r>
              <a:rPr lang="en-US" sz="2200" baseline="30000" dirty="0" smtClean="0"/>
              <a:t>rd</a:t>
            </a:r>
            <a:r>
              <a:rPr lang="en-US" sz="2200" dirty="0" smtClean="0"/>
              <a:t> option – “</a:t>
            </a:r>
            <a:r>
              <a:rPr lang="en-US" sz="2200" i="1" dirty="0" smtClean="0"/>
              <a:t>devolution max</a:t>
            </a:r>
            <a:r>
              <a:rPr lang="en-US" sz="2200" dirty="0" smtClean="0"/>
              <a:t>” – strongly resisted by UK </a:t>
            </a:r>
            <a:r>
              <a:rPr lang="en-US" sz="2200" dirty="0" err="1" smtClean="0"/>
              <a:t>Govt</a:t>
            </a:r>
            <a:endParaRPr lang="en-US" sz="2200" dirty="0" smtClean="0"/>
          </a:p>
          <a:p>
            <a:pPr lvl="1"/>
            <a:r>
              <a:rPr lang="en-GB" sz="2200" b="1" dirty="0"/>
              <a:t>Referendum Bill </a:t>
            </a:r>
            <a:r>
              <a:rPr lang="en-GB" sz="2200" dirty="0"/>
              <a:t>passed by Scottish Parliament in </a:t>
            </a:r>
            <a:r>
              <a:rPr lang="en-GB" sz="2200" dirty="0" smtClean="0"/>
              <a:t>2013</a:t>
            </a:r>
            <a:endParaRPr lang="en-US" sz="2200" dirty="0" smtClean="0"/>
          </a:p>
          <a:p>
            <a:endParaRPr lang="en-US" sz="1100" dirty="0" smtClean="0"/>
          </a:p>
          <a:p>
            <a:r>
              <a:rPr lang="en-US" sz="2400" dirty="0" smtClean="0"/>
              <a:t>Electoral Commission insisted on revised ref wording Jan 2013 - </a:t>
            </a:r>
            <a:r>
              <a:rPr lang="en-US" sz="2100" dirty="0" smtClean="0">
                <a:hlinkClick r:id="rId4"/>
              </a:rPr>
              <a:t>http</a:t>
            </a:r>
            <a:r>
              <a:rPr lang="en-US" sz="2100" dirty="0">
                <a:hlinkClick r:id="rId4"/>
              </a:rPr>
              <a:t>://</a:t>
            </a:r>
            <a:r>
              <a:rPr lang="en-US" sz="2100" dirty="0" smtClean="0">
                <a:hlinkClick r:id="rId4"/>
              </a:rPr>
              <a:t>www.bbc.co.uk/news/uk-scotland-scotland-politics-21245701</a:t>
            </a:r>
            <a:r>
              <a:rPr lang="en-US" sz="2100" dirty="0" smtClean="0"/>
              <a:t> </a:t>
            </a:r>
          </a:p>
          <a:p>
            <a:r>
              <a:rPr lang="en-US" sz="2400" dirty="0" smtClean="0"/>
              <a:t>Hard fought campaign - No consistently led but Yes steadily closed gap, surging in last few weeks – rattled UK party leaders, who promised </a:t>
            </a:r>
            <a:r>
              <a:rPr lang="en-US" sz="2400" dirty="0" err="1" smtClean="0"/>
              <a:t>Devo</a:t>
            </a:r>
            <a:r>
              <a:rPr lang="en-US" sz="2400" dirty="0" smtClean="0"/>
              <a:t> Max (&amp; to keep the Barnett formula for public spending in Scotland).</a:t>
            </a:r>
          </a:p>
          <a:p>
            <a:r>
              <a:rPr lang="en-US" sz="2400" dirty="0" smtClean="0"/>
              <a:t>Huge turnout of 84.6% saw a larger No win than predicted.</a:t>
            </a:r>
          </a:p>
          <a:p>
            <a:r>
              <a:rPr lang="en-US" sz="2400" dirty="0" smtClean="0"/>
              <a:t>Since Ref UK parties have fallen out over what additional powers to give to Scotland – Cameron set up Smith Commission – which proposed full devolution of income tax, plus big new powers over VAT, welfare and economy </a:t>
            </a:r>
            <a:r>
              <a:rPr lang="en-US" sz="2400" dirty="0"/>
              <a:t>- </a:t>
            </a:r>
            <a:r>
              <a:rPr lang="en-US" sz="2100" dirty="0">
                <a:hlinkClick r:id="rId5"/>
              </a:rPr>
              <a:t>http://</a:t>
            </a:r>
            <a:r>
              <a:rPr lang="en-US" sz="2100" dirty="0" smtClean="0">
                <a:hlinkClick r:id="rId5"/>
              </a:rPr>
              <a:t>www.theguardian.com/politics/2014/nov/27/scottish-devolution-smith-commission-key-points</a:t>
            </a:r>
            <a:r>
              <a:rPr lang="en-US" sz="2100" dirty="0" smtClean="0"/>
              <a:t> </a:t>
            </a:r>
          </a:p>
          <a:p>
            <a:r>
              <a:rPr lang="en-US" sz="2400" dirty="0"/>
              <a:t>Draft legislation Jan 2015 (Burns Night!) – not put to </a:t>
            </a:r>
            <a:r>
              <a:rPr lang="en-US" sz="2400" dirty="0" err="1"/>
              <a:t>Parl</a:t>
            </a:r>
            <a:r>
              <a:rPr lang="en-US" sz="2400" dirty="0"/>
              <a:t> until after General Election, passed May 2016</a:t>
            </a:r>
          </a:p>
          <a:p>
            <a:r>
              <a:rPr lang="en-US" sz="2400" dirty="0"/>
              <a:t>Meanwhile, SNP have surged in support (under new Leader, Nicola Sturgeon) – taking all but 3 Scottish constituencies in 2015 General Election and considering calling </a:t>
            </a:r>
            <a:r>
              <a:rPr lang="en-US" sz="2400" dirty="0" err="1"/>
              <a:t>IndyRef</a:t>
            </a:r>
            <a:r>
              <a:rPr lang="en-US" sz="2400" dirty="0"/>
              <a:t> 2 post-</a:t>
            </a:r>
            <a:r>
              <a:rPr lang="en-US" sz="2400" dirty="0" err="1"/>
              <a:t>Brexit</a:t>
            </a:r>
            <a:r>
              <a:rPr lang="en-US" sz="2400" dirty="0"/>
              <a:t>.</a:t>
            </a:r>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200" b="1" dirty="0" smtClean="0">
                <a:blipFill dpi="0" rotWithShape="1">
                  <a:blip r:embed="rId6">
                    <a:extLst>
                      <a:ext uri="{28A0092B-C50C-407E-A947-70E740481C1C}">
                        <a14:useLocalDpi xmlns:a14="http://schemas.microsoft.com/office/drawing/2010/main" val="0"/>
                      </a:ext>
                    </a:extLst>
                  </a:blip>
                  <a:srcRect/>
                  <a:stretch>
                    <a:fillRect/>
                  </a:stretch>
                </a:blipFill>
              </a:rPr>
              <a:t>Other Constitutional developments: Scotland</a:t>
            </a:r>
            <a:endParaRPr lang="en-GB" sz="3200" b="1" dirty="0">
              <a:blipFill dpi="0" rotWithShape="1">
                <a:blip r:embed="rId6">
                  <a:extLst>
                    <a:ext uri="{28A0092B-C50C-407E-A947-70E740481C1C}">
                      <a14:useLocalDpi xmlns:a14="http://schemas.microsoft.com/office/drawing/2010/main" val="0"/>
                    </a:ext>
                  </a:extLst>
                </a:blip>
                <a:srcRect/>
                <a:stretch>
                  <a:fillRect/>
                </a:stretch>
              </a:blipFill>
            </a:endParaRPr>
          </a:p>
        </p:txBody>
      </p:sp>
    </p:spTree>
    <p:extLst>
      <p:ext uri="{BB962C8B-B14F-4D97-AF65-F5344CB8AC3E}">
        <p14:creationId xmlns:p14="http://schemas.microsoft.com/office/powerpoint/2010/main" val="2205239884"/>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25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42" presetClass="entr" presetSubtype="0" fill="hold" grpId="0" nodeType="after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6" fill="hold">
                            <p:stCondLst>
                              <p:cond delay="2000"/>
                            </p:stCondLst>
                            <p:childTnLst>
                              <p:par>
                                <p:cTn id="37" presetID="42" presetClass="entr" presetSubtype="0"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2" fill="hold">
                            <p:stCondLst>
                              <p:cond delay="3000"/>
                            </p:stCondLst>
                            <p:childTnLst>
                              <p:par>
                                <p:cTn id="43" presetID="42" presetClass="entr" presetSubtype="0" fill="hold" grpId="0" nodeType="after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1000"/>
                                        <p:tgtEl>
                                          <p:spTgt spid="3">
                                            <p:txEl>
                                              <p:pRg st="7" end="7"/>
                                            </p:txEl>
                                          </p:spTgt>
                                        </p:tgtEl>
                                      </p:cBhvr>
                                    </p:animEffect>
                                    <p:anim calcmode="lin" valueType="num">
                                      <p:cBhvr>
                                        <p:cTn id="4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8" fill="hold">
                            <p:stCondLst>
                              <p:cond delay="4000"/>
                            </p:stCondLst>
                            <p:childTnLst>
                              <p:par>
                                <p:cTn id="49" presetID="42" presetClass="entr" presetSubtype="0" fill="hold" grpId="0" nodeType="after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4" fill="hold">
                            <p:stCondLst>
                              <p:cond delay="5000"/>
                            </p:stCondLst>
                            <p:childTnLst>
                              <p:par>
                                <p:cTn id="55" presetID="42" presetClass="entr" presetSubtype="0" fill="hold" grpId="0" nodeType="after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fade">
                                      <p:cBhvr>
                                        <p:cTn id="57" dur="1000"/>
                                        <p:tgtEl>
                                          <p:spTgt spid="3">
                                            <p:txEl>
                                              <p:pRg st="9" end="9"/>
                                            </p:txEl>
                                          </p:spTgt>
                                        </p:tgtEl>
                                      </p:cBhvr>
                                    </p:animEffect>
                                    <p:anim calcmode="lin" valueType="num">
                                      <p:cBhvr>
                                        <p:cTn id="5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60" fill="hold">
                            <p:stCondLst>
                              <p:cond delay="6000"/>
                            </p:stCondLst>
                            <p:childTnLst>
                              <p:par>
                                <p:cTn id="61" presetID="42" presetClass="entr" presetSubtype="0" fill="hold" grpId="0" nodeType="after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Effect transition="in" filter="fade">
                                      <p:cBhvr>
                                        <p:cTn id="63" dur="1000"/>
                                        <p:tgtEl>
                                          <p:spTgt spid="3">
                                            <p:txEl>
                                              <p:pRg st="10" end="10"/>
                                            </p:txEl>
                                          </p:spTgt>
                                        </p:tgtEl>
                                      </p:cBhvr>
                                    </p:animEffect>
                                    <p:anim calcmode="lin" valueType="num">
                                      <p:cBhvr>
                                        <p:cTn id="6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66" fill="hold">
                            <p:stCondLst>
                              <p:cond delay="7000"/>
                            </p:stCondLst>
                            <p:childTnLst>
                              <p:par>
                                <p:cTn id="67" presetID="42" presetClass="entr" presetSubtype="0" fill="hold" grpId="0" nodeType="afterEffect">
                                  <p:stCondLst>
                                    <p:cond delay="1000"/>
                                  </p:stCondLst>
                                  <p:childTnLst>
                                    <p:set>
                                      <p:cBhvr>
                                        <p:cTn id="68" dur="1" fill="hold">
                                          <p:stCondLst>
                                            <p:cond delay="0"/>
                                          </p:stCondLst>
                                        </p:cTn>
                                        <p:tgtEl>
                                          <p:spTgt spid="3">
                                            <p:txEl>
                                              <p:pRg st="12" end="12"/>
                                            </p:txEl>
                                          </p:spTgt>
                                        </p:tgtEl>
                                        <p:attrNameLst>
                                          <p:attrName>style.visibility</p:attrName>
                                        </p:attrNameLst>
                                      </p:cBhvr>
                                      <p:to>
                                        <p:strVal val="visible"/>
                                      </p:to>
                                    </p:set>
                                    <p:animEffect transition="in" filter="fade">
                                      <p:cBhvr>
                                        <p:cTn id="69" dur="1000"/>
                                        <p:tgtEl>
                                          <p:spTgt spid="3">
                                            <p:txEl>
                                              <p:pRg st="12" end="12"/>
                                            </p:txEl>
                                          </p:spTgt>
                                        </p:tgtEl>
                                      </p:cBhvr>
                                    </p:animEffect>
                                    <p:anim calcmode="lin" valueType="num">
                                      <p:cBhvr>
                                        <p:cTn id="70"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1"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3">
                                            <p:txEl>
                                              <p:pRg st="13" end="13"/>
                                            </p:txEl>
                                          </p:spTgt>
                                        </p:tgtEl>
                                        <p:attrNameLst>
                                          <p:attrName>style.visibility</p:attrName>
                                        </p:attrNameLst>
                                      </p:cBhvr>
                                      <p:to>
                                        <p:strVal val="visible"/>
                                      </p:to>
                                    </p:set>
                                    <p:animEffect transition="in" filter="fade">
                                      <p:cBhvr>
                                        <p:cTn id="76" dur="1000"/>
                                        <p:tgtEl>
                                          <p:spTgt spid="3">
                                            <p:txEl>
                                              <p:pRg st="13" end="13"/>
                                            </p:txEl>
                                          </p:spTgt>
                                        </p:tgtEl>
                                      </p:cBhvr>
                                    </p:animEffect>
                                    <p:anim calcmode="lin" valueType="num">
                                      <p:cBhvr>
                                        <p:cTn id="77"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par>
                          <p:cTn id="79" fill="hold">
                            <p:stCondLst>
                              <p:cond delay="1000"/>
                            </p:stCondLst>
                            <p:childTnLst>
                              <p:par>
                                <p:cTn id="80" presetID="42" presetClass="entr" presetSubtype="0" fill="hold" grpId="0" nodeType="afterEffect">
                                  <p:stCondLst>
                                    <p:cond delay="0"/>
                                  </p:stCondLst>
                                  <p:childTnLst>
                                    <p:set>
                                      <p:cBhvr>
                                        <p:cTn id="81" dur="1" fill="hold">
                                          <p:stCondLst>
                                            <p:cond delay="0"/>
                                          </p:stCondLst>
                                        </p:cTn>
                                        <p:tgtEl>
                                          <p:spTgt spid="3">
                                            <p:txEl>
                                              <p:pRg st="14" end="14"/>
                                            </p:txEl>
                                          </p:spTgt>
                                        </p:tgtEl>
                                        <p:attrNameLst>
                                          <p:attrName>style.visibility</p:attrName>
                                        </p:attrNameLst>
                                      </p:cBhvr>
                                      <p:to>
                                        <p:strVal val="visible"/>
                                      </p:to>
                                    </p:set>
                                    <p:animEffect transition="in" filter="fade">
                                      <p:cBhvr>
                                        <p:cTn id="82" dur="1000"/>
                                        <p:tgtEl>
                                          <p:spTgt spid="3">
                                            <p:txEl>
                                              <p:pRg st="14" end="14"/>
                                            </p:txEl>
                                          </p:spTgt>
                                        </p:tgtEl>
                                      </p:cBhvr>
                                    </p:animEffect>
                                    <p:anim calcmode="lin" valueType="num">
                                      <p:cBhvr>
                                        <p:cTn id="83"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84"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par>
                          <p:cTn id="85" fill="hold">
                            <p:stCondLst>
                              <p:cond delay="2000"/>
                            </p:stCondLst>
                            <p:childTnLst>
                              <p:par>
                                <p:cTn id="86" presetID="42" presetClass="entr" presetSubtype="0" fill="hold" grpId="0" nodeType="afterEffect">
                                  <p:stCondLst>
                                    <p:cond delay="0"/>
                                  </p:stCondLst>
                                  <p:childTnLst>
                                    <p:set>
                                      <p:cBhvr>
                                        <p:cTn id="87" dur="1" fill="hold">
                                          <p:stCondLst>
                                            <p:cond delay="0"/>
                                          </p:stCondLst>
                                        </p:cTn>
                                        <p:tgtEl>
                                          <p:spTgt spid="3">
                                            <p:txEl>
                                              <p:pRg st="15" end="15"/>
                                            </p:txEl>
                                          </p:spTgt>
                                        </p:tgtEl>
                                        <p:attrNameLst>
                                          <p:attrName>style.visibility</p:attrName>
                                        </p:attrNameLst>
                                      </p:cBhvr>
                                      <p:to>
                                        <p:strVal val="visible"/>
                                      </p:to>
                                    </p:set>
                                    <p:animEffect transition="in" filter="fade">
                                      <p:cBhvr>
                                        <p:cTn id="88" dur="1000"/>
                                        <p:tgtEl>
                                          <p:spTgt spid="3">
                                            <p:txEl>
                                              <p:pRg st="15" end="15"/>
                                            </p:txEl>
                                          </p:spTgt>
                                        </p:tgtEl>
                                      </p:cBhvr>
                                    </p:animEffect>
                                    <p:anim calcmode="lin" valueType="num">
                                      <p:cBhvr>
                                        <p:cTn id="89"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90"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par>
                          <p:cTn id="91" fill="hold">
                            <p:stCondLst>
                              <p:cond delay="3000"/>
                            </p:stCondLst>
                            <p:childTnLst>
                              <p:par>
                                <p:cTn id="92" presetID="42" presetClass="entr" presetSubtype="0" fill="hold" nodeType="afterEffect">
                                  <p:stCondLst>
                                    <p:cond delay="0"/>
                                  </p:stCondLst>
                                  <p:childTnLst>
                                    <p:set>
                                      <p:cBhvr>
                                        <p:cTn id="93" dur="1" fill="hold">
                                          <p:stCondLst>
                                            <p:cond delay="0"/>
                                          </p:stCondLst>
                                        </p:cTn>
                                        <p:tgtEl>
                                          <p:spTgt spid="3">
                                            <p:txEl>
                                              <p:pRg st="16" end="16"/>
                                            </p:txEl>
                                          </p:spTgt>
                                        </p:tgtEl>
                                        <p:attrNameLst>
                                          <p:attrName>style.visibility</p:attrName>
                                        </p:attrNameLst>
                                      </p:cBhvr>
                                      <p:to>
                                        <p:strVal val="visible"/>
                                      </p:to>
                                    </p:set>
                                    <p:animEffect transition="in" filter="fade">
                                      <p:cBhvr>
                                        <p:cTn id="94" dur="1000"/>
                                        <p:tgtEl>
                                          <p:spTgt spid="3">
                                            <p:txEl>
                                              <p:pRg st="16" end="16"/>
                                            </p:txEl>
                                          </p:spTgt>
                                        </p:tgtEl>
                                      </p:cBhvr>
                                    </p:animEffect>
                                    <p:anim calcmode="lin" valueType="num">
                                      <p:cBhvr>
                                        <p:cTn id="95"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96" dur="1000" fill="hold"/>
                                        <p:tgtEl>
                                          <p:spTgt spid="3">
                                            <p:txEl>
                                              <p:pRg st="16" end="16"/>
                                            </p:txEl>
                                          </p:spTgt>
                                        </p:tgtEl>
                                        <p:attrNameLst>
                                          <p:attrName>ppt_y</p:attrName>
                                        </p:attrNameLst>
                                      </p:cBhvr>
                                      <p:tavLst>
                                        <p:tav tm="0">
                                          <p:val>
                                            <p:strVal val="#ppt_y+.1"/>
                                          </p:val>
                                        </p:tav>
                                        <p:tav tm="100000">
                                          <p:val>
                                            <p:strVal val="#ppt_y"/>
                                          </p:val>
                                        </p:tav>
                                      </p:tavLst>
                                    </p:anim>
                                  </p:childTnLst>
                                </p:cTn>
                              </p:par>
                              <p:par>
                                <p:cTn id="97" presetID="42" presetClass="entr" presetSubtype="0" fill="hold" nodeType="withEffect">
                                  <p:stCondLst>
                                    <p:cond delay="0"/>
                                  </p:stCondLst>
                                  <p:childTnLst>
                                    <p:set>
                                      <p:cBhvr>
                                        <p:cTn id="98" dur="1" fill="hold">
                                          <p:stCondLst>
                                            <p:cond delay="0"/>
                                          </p:stCondLst>
                                        </p:cTn>
                                        <p:tgtEl>
                                          <p:spTgt spid="3">
                                            <p:txEl>
                                              <p:pRg st="17" end="17"/>
                                            </p:txEl>
                                          </p:spTgt>
                                        </p:tgtEl>
                                        <p:attrNameLst>
                                          <p:attrName>style.visibility</p:attrName>
                                        </p:attrNameLst>
                                      </p:cBhvr>
                                      <p:to>
                                        <p:strVal val="visible"/>
                                      </p:to>
                                    </p:set>
                                    <p:animEffect transition="in" filter="fade">
                                      <p:cBhvr>
                                        <p:cTn id="99" dur="1000"/>
                                        <p:tgtEl>
                                          <p:spTgt spid="3">
                                            <p:txEl>
                                              <p:pRg st="17" end="17"/>
                                            </p:txEl>
                                          </p:spTgt>
                                        </p:tgtEl>
                                      </p:cBhvr>
                                    </p:animEffect>
                                    <p:anim calcmode="lin" valueType="num">
                                      <p:cBhvr>
                                        <p:cTn id="100"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101"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96752"/>
            <a:ext cx="8568952" cy="5661248"/>
          </a:xfrm>
          <a:solidFill>
            <a:schemeClr val="bg1"/>
          </a:solidFill>
        </p:spPr>
        <p:txBody>
          <a:bodyPr>
            <a:normAutofit fontScale="77500" lnSpcReduction="20000"/>
          </a:bodyPr>
          <a:lstStyle/>
          <a:p>
            <a:r>
              <a:rPr lang="en-US" sz="2300" b="1" dirty="0" smtClean="0"/>
              <a:t>Justice and Security Act - </a:t>
            </a:r>
            <a:r>
              <a:rPr lang="en-US" sz="2300" dirty="0" smtClean="0"/>
              <a:t>Coalition proposed legal reforms with significant civil liberties implications</a:t>
            </a:r>
          </a:p>
          <a:p>
            <a:pPr lvl="1"/>
            <a:r>
              <a:rPr lang="en-US" sz="2000" b="1" dirty="0" smtClean="0"/>
              <a:t>Secret Trials </a:t>
            </a:r>
            <a:r>
              <a:rPr lang="en-US" sz="2000" dirty="0" smtClean="0"/>
              <a:t>– allowing some cases involving secret intelligence to be held in private.  </a:t>
            </a:r>
          </a:p>
          <a:p>
            <a:pPr lvl="2"/>
            <a:r>
              <a:rPr lang="en-US" sz="1900" dirty="0" smtClean="0"/>
              <a:t>Promoted as necessary to continue </a:t>
            </a:r>
            <a:r>
              <a:rPr lang="en-US" sz="1900" dirty="0" err="1" smtClean="0"/>
              <a:t>intell</a:t>
            </a:r>
            <a:r>
              <a:rPr lang="en-US" sz="1900" dirty="0" smtClean="0"/>
              <a:t> sharing with unhappy USA</a:t>
            </a:r>
          </a:p>
          <a:p>
            <a:pPr lvl="2"/>
            <a:r>
              <a:rPr lang="en-US" sz="1900" dirty="0" smtClean="0"/>
              <a:t>and as a way for terror suspects to be put on trial, rather than put under supervision orders for prolonged periods</a:t>
            </a:r>
          </a:p>
          <a:p>
            <a:pPr lvl="2"/>
            <a:r>
              <a:rPr lang="en-US" sz="1900" dirty="0" smtClean="0"/>
              <a:t>Many Lib Dems v unhappy, along with lawyers, civil libertarians – argue that this will prevent evidence being properly tested in court</a:t>
            </a:r>
          </a:p>
          <a:p>
            <a:pPr lvl="2"/>
            <a:r>
              <a:rPr lang="en-US" sz="1900" dirty="0" smtClean="0"/>
              <a:t>Disputes over whether Home Sec or Judges would decide on secrecy</a:t>
            </a:r>
          </a:p>
          <a:p>
            <a:pPr lvl="1"/>
            <a:r>
              <a:rPr lang="en-US" sz="2000" dirty="0" smtClean="0"/>
              <a:t>Act </a:t>
            </a:r>
            <a:r>
              <a:rPr lang="en-US" sz="2000" dirty="0"/>
              <a:t>received Royal Assent April </a:t>
            </a:r>
            <a:r>
              <a:rPr lang="en-US" sz="2000" dirty="0" smtClean="0"/>
              <a:t>2013 -</a:t>
            </a:r>
            <a:r>
              <a:rPr lang="en-US" sz="1500" dirty="0" smtClean="0">
                <a:hlinkClick r:id="rId2"/>
              </a:rPr>
              <a:t>http</a:t>
            </a:r>
            <a:r>
              <a:rPr lang="en-US" sz="1500" dirty="0">
                <a:hlinkClick r:id="rId2"/>
              </a:rPr>
              <a:t>://www.theguardian.com/law/2013/jun/14/what-are-secret-courts</a:t>
            </a:r>
            <a:r>
              <a:rPr lang="en-US" sz="1500" dirty="0"/>
              <a:t> </a:t>
            </a:r>
            <a:endParaRPr lang="en-US" sz="1500" dirty="0" smtClean="0"/>
          </a:p>
          <a:p>
            <a:pPr lvl="2"/>
            <a:endParaRPr lang="en-US" sz="900" dirty="0"/>
          </a:p>
          <a:p>
            <a:pPr marL="285750" lvl="1">
              <a:buFont typeface="Arial" panose="020B0604020202020204" pitchFamily="34" charset="0"/>
              <a:buChar char="•"/>
            </a:pPr>
            <a:r>
              <a:rPr lang="en-US" sz="2300" b="1" dirty="0" smtClean="0"/>
              <a:t>Communications Data</a:t>
            </a:r>
            <a:r>
              <a:rPr lang="en-US" sz="2300" dirty="0" smtClean="0"/>
              <a:t> </a:t>
            </a:r>
            <a:r>
              <a:rPr lang="en-US" sz="2300" b="1" dirty="0" smtClean="0"/>
              <a:t>Bill </a:t>
            </a:r>
            <a:r>
              <a:rPr lang="en-US" sz="2300" dirty="0" err="1" smtClean="0"/>
              <a:t>wd</a:t>
            </a:r>
            <a:r>
              <a:rPr lang="en-US" sz="2300" dirty="0" smtClean="0"/>
              <a:t> require companies to cooperate with security services</a:t>
            </a:r>
          </a:p>
          <a:p>
            <a:pPr lvl="2"/>
            <a:r>
              <a:rPr lang="en-US" sz="1900" dirty="0"/>
              <a:t>Would cover email, </a:t>
            </a:r>
            <a:r>
              <a:rPr lang="en-US" sz="1900" dirty="0" err="1"/>
              <a:t>skype</a:t>
            </a:r>
            <a:r>
              <a:rPr lang="en-US" sz="1900" dirty="0"/>
              <a:t>, </a:t>
            </a:r>
            <a:r>
              <a:rPr lang="en-US" sz="1900" dirty="0" err="1"/>
              <a:t>facebook</a:t>
            </a:r>
            <a:r>
              <a:rPr lang="en-US" sz="1900" dirty="0"/>
              <a:t>, mobiles, etc. as well as landlines</a:t>
            </a:r>
          </a:p>
          <a:p>
            <a:pPr lvl="2"/>
            <a:r>
              <a:rPr lang="en-US" sz="1900" dirty="0"/>
              <a:t>Security services would have </a:t>
            </a:r>
            <a:r>
              <a:rPr lang="en-US" sz="1900" dirty="0" err="1"/>
              <a:t>warantless</a:t>
            </a:r>
            <a:r>
              <a:rPr lang="en-US" sz="1900" dirty="0"/>
              <a:t> access to “traffic data” - who communicated with whom, when, for how long, etc. – but would still require a warrant if they wish to access </a:t>
            </a:r>
            <a:r>
              <a:rPr lang="en-US" sz="1900" i="1" dirty="0"/>
              <a:t>content </a:t>
            </a:r>
            <a:r>
              <a:rPr lang="en-US" sz="1900" dirty="0"/>
              <a:t>of communication</a:t>
            </a:r>
          </a:p>
          <a:p>
            <a:pPr lvl="2"/>
            <a:r>
              <a:rPr lang="en-US" sz="1900" dirty="0"/>
              <a:t>Argued as essential in fight </a:t>
            </a:r>
            <a:r>
              <a:rPr lang="en-US" sz="1900" dirty="0" err="1"/>
              <a:t>vs</a:t>
            </a:r>
            <a:r>
              <a:rPr lang="en-US" sz="1900" dirty="0"/>
              <a:t> terrorism + serious </a:t>
            </a:r>
            <a:r>
              <a:rPr lang="en-US" sz="1900" dirty="0" err="1"/>
              <a:t>organised</a:t>
            </a:r>
            <a:r>
              <a:rPr lang="en-US" sz="1900" dirty="0"/>
              <a:t> crime, only an updating of existing laws to take account of tech advances</a:t>
            </a:r>
          </a:p>
          <a:p>
            <a:pPr lvl="2"/>
            <a:r>
              <a:rPr lang="en-US" sz="1900" dirty="0"/>
              <a:t>Similar to Lab proposal rejected by Cons &amp; Lib Dems in </a:t>
            </a:r>
            <a:r>
              <a:rPr lang="en-US" sz="1900" dirty="0" smtClean="0"/>
              <a:t>opposition</a:t>
            </a:r>
          </a:p>
          <a:p>
            <a:pPr lvl="2"/>
            <a:r>
              <a:rPr lang="en-US" sz="1900" dirty="0" smtClean="0"/>
              <a:t>Draft Bill 2012 but Lib Dems withdrew support in March 2013 so no progress</a:t>
            </a:r>
          </a:p>
          <a:p>
            <a:pPr lvl="2"/>
            <a:endParaRPr lang="en-US" sz="900" dirty="0"/>
          </a:p>
          <a:p>
            <a:pPr marL="285750" lvl="1">
              <a:buFont typeface="Arial" panose="020B0604020202020204" pitchFamily="34" charset="0"/>
              <a:buChar char="•"/>
            </a:pPr>
            <a:r>
              <a:rPr lang="en-US" sz="2300" dirty="0" smtClean="0"/>
              <a:t>ISIS atrocities prompted renewed attempt Nov 2014 – </a:t>
            </a:r>
            <a:endParaRPr lang="en-US" sz="1900" dirty="0" smtClean="0"/>
          </a:p>
          <a:p>
            <a:pPr marL="714375" lvl="2" indent="-257175">
              <a:buFont typeface="Calibri" panose="020F0502020204030204" pitchFamily="34" charset="0"/>
              <a:buChar char="⁻"/>
            </a:pPr>
            <a:r>
              <a:rPr lang="en-US" sz="2100" b="1" dirty="0" smtClean="0"/>
              <a:t>Counter-terrorism </a:t>
            </a:r>
            <a:r>
              <a:rPr lang="en-US" sz="2100" b="1" dirty="0"/>
              <a:t>and Security Bill </a:t>
            </a:r>
            <a:r>
              <a:rPr lang="en-US" sz="2100" dirty="0" smtClean="0"/>
              <a:t>with most of the Communication Data Bill measures passed through Parliament Feb 2015 (also includes measures to strip jihadists of </a:t>
            </a:r>
            <a:r>
              <a:rPr lang="en-US" sz="2100" dirty="0"/>
              <a:t>British citizenship) - </a:t>
            </a:r>
            <a:r>
              <a:rPr lang="en-US" sz="1700" dirty="0">
                <a:hlinkClick r:id="rId3"/>
              </a:rPr>
              <a:t>http://www.independent.co.uk/news/uk/crime/new-security-bill-will-force-online-service-providers-to-keep-log-of-users-activity-9877902.html</a:t>
            </a:r>
            <a:r>
              <a:rPr lang="en-US" sz="1700" dirty="0" smtClean="0">
                <a:hlinkClick r:id="rId3"/>
              </a:rPr>
              <a:t>#</a:t>
            </a:r>
            <a:r>
              <a:rPr lang="en-US" sz="1700" dirty="0" smtClean="0"/>
              <a:t> </a:t>
            </a:r>
            <a:endParaRPr lang="en-US" sz="1700" dirty="0"/>
          </a:p>
        </p:txBody>
      </p:sp>
      <p:sp>
        <p:nvSpPr>
          <p:cNvPr id="4" name="Title 1"/>
          <p:cNvSpPr>
            <a:spLocks noGrp="1"/>
          </p:cNvSpPr>
          <p:nvPr>
            <p:ph type="title"/>
          </p:nvPr>
        </p:nvSpPr>
        <p:spPr>
          <a:xfrm>
            <a:off x="1063362" y="260648"/>
            <a:ext cx="7901126" cy="706090"/>
          </a:xfrm>
        </p:spPr>
        <p:txBody>
          <a:bodyPr>
            <a:noAutofit/>
            <a:scene3d>
              <a:camera prst="orthographicFront"/>
              <a:lightRig rig="threePt" dir="t"/>
            </a:scene3d>
            <a:sp3d extrusionH="57150">
              <a:bevelT w="38100" h="38100" prst="angle"/>
            </a:sp3d>
          </a:bodyPr>
          <a:lstStyle/>
          <a:p>
            <a:pPr algn="l"/>
            <a:r>
              <a:rPr lang="en-US" sz="3400" b="1" dirty="0">
                <a:blipFill dpi="0" rotWithShape="1">
                  <a:blip r:embed="rId4">
                    <a:extLst>
                      <a:ext uri="{28A0092B-C50C-407E-A947-70E740481C1C}">
                        <a14:useLocalDpi xmlns:a14="http://schemas.microsoft.com/office/drawing/2010/main" val="0"/>
                      </a:ext>
                    </a:extLst>
                  </a:blip>
                  <a:srcRect/>
                  <a:stretch>
                    <a:fillRect/>
                  </a:stretch>
                </a:blipFill>
              </a:rPr>
              <a:t>Other Constitutional developments: Rights</a:t>
            </a:r>
            <a:endParaRPr lang="en-GB" sz="3400" b="1" dirty="0">
              <a:blipFill dpi="0" rotWithShape="1">
                <a:blip r:embed="rId4">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3037151429"/>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1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45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55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650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7500"/>
                            </p:stCondLst>
                            <p:childTnLst>
                              <p:par>
                                <p:cTn id="35" presetID="42"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8500"/>
                            </p:stCondLst>
                            <p:childTnLst>
                              <p:par>
                                <p:cTn id="41" presetID="42" presetClass="entr" presetSubtype="0" fill="hold" grpId="0"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1000"/>
                                        <p:tgtEl>
                                          <p:spTgt spid="3">
                                            <p:txEl>
                                              <p:pRg st="8" end="8"/>
                                            </p:txEl>
                                          </p:spTgt>
                                        </p:tgtEl>
                                      </p:cBhvr>
                                    </p:animEffect>
                                    <p:anim calcmode="lin" valueType="num">
                                      <p:cBhvr>
                                        <p:cTn id="5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3" fill="hold">
                            <p:stCondLst>
                              <p:cond delay="1000"/>
                            </p:stCondLst>
                            <p:childTnLst>
                              <p:par>
                                <p:cTn id="54" presetID="42" presetClass="entr" presetSubtype="0" fill="hold" grpId="0" nodeType="after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59" fill="hold">
                            <p:stCondLst>
                              <p:cond delay="2000"/>
                            </p:stCondLst>
                            <p:childTnLst>
                              <p:par>
                                <p:cTn id="60" presetID="42" presetClass="entr" presetSubtype="0" fill="hold" grpId="0" nodeType="after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fade">
                                      <p:cBhvr>
                                        <p:cTn id="62" dur="1000"/>
                                        <p:tgtEl>
                                          <p:spTgt spid="3">
                                            <p:txEl>
                                              <p:pRg st="10" end="10"/>
                                            </p:txEl>
                                          </p:spTgt>
                                        </p:tgtEl>
                                      </p:cBhvr>
                                    </p:animEffect>
                                    <p:anim calcmode="lin" valueType="num">
                                      <p:cBhvr>
                                        <p:cTn id="6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65" fill="hold">
                            <p:stCondLst>
                              <p:cond delay="3000"/>
                            </p:stCondLst>
                            <p:childTnLst>
                              <p:par>
                                <p:cTn id="66" presetID="42" presetClass="entr" presetSubtype="0" fill="hold" grpId="0" nodeType="after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Effect transition="in" filter="fade">
                                      <p:cBhvr>
                                        <p:cTn id="68" dur="1000"/>
                                        <p:tgtEl>
                                          <p:spTgt spid="3">
                                            <p:txEl>
                                              <p:pRg st="11" end="11"/>
                                            </p:txEl>
                                          </p:spTgt>
                                        </p:tgtEl>
                                      </p:cBhvr>
                                    </p:animEffect>
                                    <p:anim calcmode="lin" valueType="num">
                                      <p:cBhvr>
                                        <p:cTn id="69"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par>
                          <p:cTn id="71" fill="hold">
                            <p:stCondLst>
                              <p:cond delay="4000"/>
                            </p:stCondLst>
                            <p:childTnLst>
                              <p:par>
                                <p:cTn id="72" presetID="42" presetClass="entr" presetSubtype="0" fill="hold" grpId="0" nodeType="afterEffect">
                                  <p:stCondLst>
                                    <p:cond delay="0"/>
                                  </p:stCondLst>
                                  <p:childTnLst>
                                    <p:set>
                                      <p:cBhvr>
                                        <p:cTn id="73" dur="1" fill="hold">
                                          <p:stCondLst>
                                            <p:cond delay="0"/>
                                          </p:stCondLst>
                                        </p:cTn>
                                        <p:tgtEl>
                                          <p:spTgt spid="3">
                                            <p:txEl>
                                              <p:pRg st="12" end="12"/>
                                            </p:txEl>
                                          </p:spTgt>
                                        </p:tgtEl>
                                        <p:attrNameLst>
                                          <p:attrName>style.visibility</p:attrName>
                                        </p:attrNameLst>
                                      </p:cBhvr>
                                      <p:to>
                                        <p:strVal val="visible"/>
                                      </p:to>
                                    </p:set>
                                    <p:animEffect transition="in" filter="fade">
                                      <p:cBhvr>
                                        <p:cTn id="74" dur="1000"/>
                                        <p:tgtEl>
                                          <p:spTgt spid="3">
                                            <p:txEl>
                                              <p:pRg st="12" end="12"/>
                                            </p:txEl>
                                          </p:spTgt>
                                        </p:tgtEl>
                                      </p:cBhvr>
                                    </p:animEffect>
                                    <p:anim calcmode="lin" valueType="num">
                                      <p:cBhvr>
                                        <p:cTn id="75"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par>
                          <p:cTn id="77" fill="hold">
                            <p:stCondLst>
                              <p:cond delay="5000"/>
                            </p:stCondLst>
                            <p:childTnLst>
                              <p:par>
                                <p:cTn id="78" presetID="42" presetClass="entr" presetSubtype="0" fill="hold" grpId="0" nodeType="afterEffect">
                                  <p:stCondLst>
                                    <p:cond delay="0"/>
                                  </p:stCondLst>
                                  <p:childTnLst>
                                    <p:set>
                                      <p:cBhvr>
                                        <p:cTn id="79" dur="1" fill="hold">
                                          <p:stCondLst>
                                            <p:cond delay="0"/>
                                          </p:stCondLst>
                                        </p:cTn>
                                        <p:tgtEl>
                                          <p:spTgt spid="3">
                                            <p:txEl>
                                              <p:pRg st="13" end="13"/>
                                            </p:txEl>
                                          </p:spTgt>
                                        </p:tgtEl>
                                        <p:attrNameLst>
                                          <p:attrName>style.visibility</p:attrName>
                                        </p:attrNameLst>
                                      </p:cBhvr>
                                      <p:to>
                                        <p:strVal val="visible"/>
                                      </p:to>
                                    </p:set>
                                    <p:animEffect transition="in" filter="fade">
                                      <p:cBhvr>
                                        <p:cTn id="80" dur="1000"/>
                                        <p:tgtEl>
                                          <p:spTgt spid="3">
                                            <p:txEl>
                                              <p:pRg st="13" end="13"/>
                                            </p:txEl>
                                          </p:spTgt>
                                        </p:tgtEl>
                                      </p:cBhvr>
                                    </p:animEffect>
                                    <p:anim calcmode="lin" valueType="num">
                                      <p:cBhvr>
                                        <p:cTn id="8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p:stCondLst>
                                    <p:cond delay="0"/>
                                  </p:stCondLst>
                                  <p:childTnLst>
                                    <p:set>
                                      <p:cBhvr>
                                        <p:cTn id="86" dur="1" fill="hold">
                                          <p:stCondLst>
                                            <p:cond delay="0"/>
                                          </p:stCondLst>
                                        </p:cTn>
                                        <p:tgtEl>
                                          <p:spTgt spid="3">
                                            <p:txEl>
                                              <p:pRg st="15" end="15"/>
                                            </p:txEl>
                                          </p:spTgt>
                                        </p:tgtEl>
                                        <p:attrNameLst>
                                          <p:attrName>style.visibility</p:attrName>
                                        </p:attrNameLst>
                                      </p:cBhvr>
                                      <p:to>
                                        <p:strVal val="visible"/>
                                      </p:to>
                                    </p:set>
                                    <p:animEffect transition="in" filter="fade">
                                      <p:cBhvr>
                                        <p:cTn id="87" dur="1000"/>
                                        <p:tgtEl>
                                          <p:spTgt spid="3">
                                            <p:txEl>
                                              <p:pRg st="15" end="15"/>
                                            </p:txEl>
                                          </p:spTgt>
                                        </p:tgtEl>
                                      </p:cBhvr>
                                    </p:animEffect>
                                    <p:anim calcmode="lin" valueType="num">
                                      <p:cBhvr>
                                        <p:cTn id="88"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89"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par>
                          <p:cTn id="90" fill="hold">
                            <p:stCondLst>
                              <p:cond delay="1000"/>
                            </p:stCondLst>
                            <p:childTnLst>
                              <p:par>
                                <p:cTn id="91" presetID="42" presetClass="entr" presetSubtype="0" fill="hold" grpId="0" nodeType="afterEffect">
                                  <p:stCondLst>
                                    <p:cond delay="0"/>
                                  </p:stCondLst>
                                  <p:childTnLst>
                                    <p:set>
                                      <p:cBhvr>
                                        <p:cTn id="92" dur="1" fill="hold">
                                          <p:stCondLst>
                                            <p:cond delay="0"/>
                                          </p:stCondLst>
                                        </p:cTn>
                                        <p:tgtEl>
                                          <p:spTgt spid="3">
                                            <p:txEl>
                                              <p:pRg st="16" end="16"/>
                                            </p:txEl>
                                          </p:spTgt>
                                        </p:tgtEl>
                                        <p:attrNameLst>
                                          <p:attrName>style.visibility</p:attrName>
                                        </p:attrNameLst>
                                      </p:cBhvr>
                                      <p:to>
                                        <p:strVal val="visible"/>
                                      </p:to>
                                    </p:set>
                                    <p:animEffect transition="in" filter="fade">
                                      <p:cBhvr>
                                        <p:cTn id="93" dur="1000"/>
                                        <p:tgtEl>
                                          <p:spTgt spid="3">
                                            <p:txEl>
                                              <p:pRg st="16" end="16"/>
                                            </p:txEl>
                                          </p:spTgt>
                                        </p:tgtEl>
                                      </p:cBhvr>
                                    </p:animEffect>
                                    <p:anim calcmode="lin" valueType="num">
                                      <p:cBhvr>
                                        <p:cTn id="94"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95" dur="1000" fill="hold"/>
                                        <p:tgtEl>
                                          <p:spTgt spid="3">
                                            <p:txEl>
                                              <p:pRg st="16" end="1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
        <p:nvSpPr>
          <p:cNvPr id="3" name="Content Placeholder 2"/>
          <p:cNvSpPr>
            <a:spLocks noGrp="1"/>
          </p:cNvSpPr>
          <p:nvPr>
            <p:ph idx="1"/>
          </p:nvPr>
        </p:nvSpPr>
        <p:spPr>
          <a:xfrm>
            <a:off x="457200" y="1052736"/>
            <a:ext cx="8229600" cy="6048672"/>
          </a:xfrm>
        </p:spPr>
        <p:txBody>
          <a:bodyPr>
            <a:normAutofit fontScale="62500" lnSpcReduction="20000"/>
          </a:bodyPr>
          <a:lstStyle/>
          <a:p>
            <a:r>
              <a:rPr lang="en-GB" sz="2600" b="1" dirty="0" smtClean="0"/>
              <a:t>Prisoners’ votes </a:t>
            </a:r>
            <a:r>
              <a:rPr lang="en-GB" sz="2600" dirty="0" smtClean="0"/>
              <a:t>– Feb 2011, Parliament voted 234 -22 to defy the </a:t>
            </a:r>
            <a:r>
              <a:rPr lang="en-GB" sz="2600" dirty="0" err="1" smtClean="0"/>
              <a:t>ECtHR</a:t>
            </a:r>
            <a:r>
              <a:rPr lang="en-GB" sz="2600" dirty="0" smtClean="0"/>
              <a:t> and UK </a:t>
            </a:r>
            <a:r>
              <a:rPr lang="en-GB" sz="2600" dirty="0" err="1" smtClean="0"/>
              <a:t>Supr</a:t>
            </a:r>
            <a:r>
              <a:rPr lang="en-GB" sz="2600" dirty="0" smtClean="0"/>
              <a:t> Ct and continue the ban on prisoners voting</a:t>
            </a:r>
          </a:p>
          <a:p>
            <a:pPr lvl="1"/>
            <a:r>
              <a:rPr lang="en-GB" sz="2400" u="sng" dirty="0" smtClean="0"/>
              <a:t>Only</a:t>
            </a:r>
            <a:r>
              <a:rPr lang="en-GB" sz="2400" dirty="0" smtClean="0"/>
              <a:t> ruling out of 22 under HRA on which UK has refused to change the law</a:t>
            </a:r>
          </a:p>
          <a:p>
            <a:pPr lvl="1"/>
            <a:r>
              <a:rPr lang="en-GB" sz="2400" dirty="0" smtClean="0"/>
              <a:t>Nov 2012 - </a:t>
            </a:r>
            <a:r>
              <a:rPr lang="en-GB" sz="2400" dirty="0" err="1" smtClean="0"/>
              <a:t>Govt</a:t>
            </a:r>
            <a:r>
              <a:rPr lang="en-GB" sz="2400" dirty="0" smtClean="0"/>
              <a:t> announced draft bill with 3 options- </a:t>
            </a:r>
            <a:r>
              <a:rPr lang="en-GB" sz="2400" dirty="0" smtClean="0">
                <a:hlinkClick r:id="rId3"/>
              </a:rPr>
              <a:t>http</a:t>
            </a:r>
            <a:r>
              <a:rPr lang="en-GB" sz="2400" dirty="0">
                <a:hlinkClick r:id="rId3"/>
              </a:rPr>
              <a:t>://</a:t>
            </a:r>
            <a:r>
              <a:rPr lang="en-GB" sz="2400" dirty="0" smtClean="0">
                <a:hlinkClick r:id="rId3"/>
              </a:rPr>
              <a:t>www.bbc.co.uk/news/uk-politics-20431995</a:t>
            </a:r>
            <a:r>
              <a:rPr lang="en-GB" sz="2400" dirty="0" smtClean="0"/>
              <a:t> - Joint </a:t>
            </a:r>
            <a:r>
              <a:rPr lang="en-GB" sz="2400" dirty="0" err="1" smtClean="0"/>
              <a:t>Cttee</a:t>
            </a:r>
            <a:r>
              <a:rPr lang="en-GB" sz="2400" dirty="0" smtClean="0"/>
              <a:t> reported on Bill in Dec 2013, recommending prisoners serving less  than a year + those within  6 months of release should get the vote.</a:t>
            </a:r>
          </a:p>
          <a:p>
            <a:pPr lvl="1"/>
            <a:r>
              <a:rPr lang="en-GB" sz="2400" dirty="0" smtClean="0"/>
              <a:t>No </a:t>
            </a:r>
            <a:r>
              <a:rPr lang="en-GB" sz="2400" dirty="0" err="1" smtClean="0"/>
              <a:t>govt</a:t>
            </a:r>
            <a:r>
              <a:rPr lang="en-GB" sz="2400" dirty="0" smtClean="0"/>
              <a:t> response as yet for </a:t>
            </a:r>
            <a:r>
              <a:rPr lang="en-GB" sz="2400" dirty="0"/>
              <a:t>actual intro into </a:t>
            </a:r>
            <a:r>
              <a:rPr lang="en-GB" sz="2400" dirty="0" err="1"/>
              <a:t>parl</a:t>
            </a:r>
            <a:r>
              <a:rPr lang="en-GB" sz="2400" dirty="0"/>
              <a:t> - just an attempt to show it is doing something, drag things out, avoid being fined as thousands of prisoners may file complaints with the </a:t>
            </a:r>
            <a:r>
              <a:rPr lang="en-GB" sz="2400" dirty="0" smtClean="0"/>
              <a:t>courts (2354 have brought cases so far but no action while judges wait for Parliament to act)?</a:t>
            </a:r>
          </a:p>
          <a:p>
            <a:pPr lvl="1"/>
            <a:r>
              <a:rPr lang="en-GB" sz="2400" dirty="0" smtClean="0"/>
              <a:t>August 2014 ECtHR decided that prisoners’ not entitled to compensation, so UK does not have to pay fines – but unlawfulness of ban was reaffirmed.</a:t>
            </a:r>
          </a:p>
          <a:p>
            <a:pPr lvl="1"/>
            <a:r>
              <a:rPr lang="en-GB" sz="2400" b="1" dirty="0" smtClean="0"/>
              <a:t>NEW - Dec 2017 </a:t>
            </a:r>
            <a:r>
              <a:rPr lang="en-GB" sz="2400" dirty="0" smtClean="0"/>
              <a:t>– Con </a:t>
            </a:r>
            <a:r>
              <a:rPr lang="en-GB" sz="2400" dirty="0" err="1" smtClean="0"/>
              <a:t>Govt</a:t>
            </a:r>
            <a:r>
              <a:rPr lang="en-GB" sz="2400" dirty="0" smtClean="0"/>
              <a:t> offered compromise by which c100 prisoners a year will get the </a:t>
            </a:r>
            <a:r>
              <a:rPr lang="en-GB" sz="2400" dirty="0"/>
              <a:t>vote </a:t>
            </a:r>
            <a:r>
              <a:rPr lang="en-GB" sz="2400" dirty="0" smtClean="0"/>
              <a:t> when released on licence - </a:t>
            </a:r>
            <a:r>
              <a:rPr lang="en-GB" sz="2400" dirty="0">
                <a:hlinkClick r:id="rId4"/>
              </a:rPr>
              <a:t>http://</a:t>
            </a:r>
            <a:r>
              <a:rPr lang="en-GB" sz="2400" dirty="0" smtClean="0">
                <a:hlinkClick r:id="rId4"/>
              </a:rPr>
              <a:t>www.bbc.co.uk/news/uk-42271100</a:t>
            </a:r>
            <a:r>
              <a:rPr lang="en-GB" sz="2400" dirty="0" smtClean="0"/>
              <a:t>  - appears to have resolved the dispute?</a:t>
            </a:r>
            <a:endParaRPr lang="en-GB" sz="2400" dirty="0"/>
          </a:p>
          <a:p>
            <a:pPr marL="0" indent="0">
              <a:buNone/>
            </a:pPr>
            <a:endParaRPr lang="en-GB" sz="1300" dirty="0" smtClean="0"/>
          </a:p>
          <a:p>
            <a:r>
              <a:rPr lang="en-GB" sz="2600" b="1" dirty="0" smtClean="0"/>
              <a:t>CRB Checks </a:t>
            </a:r>
            <a:r>
              <a:rPr lang="en-GB" sz="2600" dirty="0" smtClean="0"/>
              <a:t> - Jan 2013 - Ct of Appeal find way Criminal Records Bureau operates non-compliant with Human Rights Act, as breaching sections of ECHR on private and family life </a:t>
            </a:r>
            <a:r>
              <a:rPr lang="en-GB" sz="2400" dirty="0" smtClean="0"/>
              <a:t>- </a:t>
            </a:r>
            <a:r>
              <a:rPr lang="en-GB" sz="1800" dirty="0" smtClean="0">
                <a:hlinkClick r:id="rId5"/>
              </a:rPr>
              <a:t>http</a:t>
            </a:r>
            <a:r>
              <a:rPr lang="en-GB" sz="1800" dirty="0">
                <a:hlinkClick r:id="rId5"/>
              </a:rPr>
              <a:t>://</a:t>
            </a:r>
            <a:r>
              <a:rPr lang="en-GB" sz="1800" dirty="0" smtClean="0">
                <a:hlinkClick r:id="rId5"/>
              </a:rPr>
              <a:t>www.telegraph.co.uk/news/uknews/law-and-order/9833827/CRB-checks-are-a-breach-of-human-rights.html</a:t>
            </a:r>
            <a:r>
              <a:rPr lang="en-GB" sz="1800" dirty="0" smtClean="0"/>
              <a:t> </a:t>
            </a:r>
          </a:p>
          <a:p>
            <a:pPr marL="457200" lvl="1" indent="0">
              <a:buNone/>
            </a:pPr>
            <a:r>
              <a:rPr lang="en-GB" sz="2400" dirty="0" err="1" smtClean="0"/>
              <a:t>Govt</a:t>
            </a:r>
            <a:r>
              <a:rPr lang="en-GB" sz="2400" dirty="0" smtClean="0"/>
              <a:t> has accepted this ruling and adjusted the working of Disclosure &amp; Barring checks</a:t>
            </a:r>
          </a:p>
          <a:p>
            <a:endParaRPr lang="en-GB" sz="1300" dirty="0" smtClean="0"/>
          </a:p>
          <a:p>
            <a:r>
              <a:rPr lang="en-GB" sz="2600" b="1" dirty="0" smtClean="0"/>
              <a:t>Gay Marriage </a:t>
            </a:r>
            <a:r>
              <a:rPr lang="en-GB" sz="2600" dirty="0" smtClean="0"/>
              <a:t>– not in Coalition Agreement, but introduced as a </a:t>
            </a:r>
            <a:r>
              <a:rPr lang="en-GB" sz="2600" dirty="0" err="1" smtClean="0"/>
              <a:t>Govt</a:t>
            </a:r>
            <a:r>
              <a:rPr lang="en-GB" sz="2600" dirty="0" smtClean="0"/>
              <a:t> Bill, strongly backed by Cameron</a:t>
            </a:r>
          </a:p>
          <a:p>
            <a:pPr lvl="1"/>
            <a:r>
              <a:rPr lang="en-GB" sz="2400" dirty="0" smtClean="0"/>
              <a:t>Seen by proponents as an equality issue</a:t>
            </a:r>
          </a:p>
          <a:p>
            <a:pPr lvl="1"/>
            <a:r>
              <a:rPr lang="en-GB" sz="2400" dirty="0" smtClean="0"/>
              <a:t>passed at 2</a:t>
            </a:r>
            <a:r>
              <a:rPr lang="en-GB" sz="2400" baseline="30000" dirty="0" smtClean="0"/>
              <a:t>nd</a:t>
            </a:r>
            <a:r>
              <a:rPr lang="en-GB" sz="2400" dirty="0" smtClean="0"/>
              <a:t> reading in </a:t>
            </a:r>
            <a:r>
              <a:rPr lang="en-GB" sz="2400" dirty="0" err="1" smtClean="0"/>
              <a:t>HoC</a:t>
            </a:r>
            <a:r>
              <a:rPr lang="en-GB" sz="2400" dirty="0" smtClean="0"/>
              <a:t> on free vote 5</a:t>
            </a:r>
            <a:r>
              <a:rPr lang="en-GB" sz="2400" baseline="30000" dirty="0" smtClean="0"/>
              <a:t>th</a:t>
            </a:r>
            <a:r>
              <a:rPr lang="en-GB" sz="2400" dirty="0" smtClean="0"/>
              <a:t> Feb 2013: 400 – 175</a:t>
            </a:r>
          </a:p>
          <a:p>
            <a:pPr lvl="1"/>
            <a:r>
              <a:rPr lang="en-GB" sz="2400" dirty="0" smtClean="0"/>
              <a:t>large majority of Lab and </a:t>
            </a:r>
            <a:r>
              <a:rPr lang="en-GB" sz="2400" dirty="0" err="1" smtClean="0"/>
              <a:t>LibDem</a:t>
            </a:r>
            <a:r>
              <a:rPr lang="en-GB" sz="2400" dirty="0" smtClean="0"/>
              <a:t> MPs in favour, but more Con MPs voted against the bill than for it.</a:t>
            </a:r>
          </a:p>
          <a:p>
            <a:pPr lvl="1"/>
            <a:r>
              <a:rPr lang="en-GB" sz="2400" dirty="0" smtClean="0"/>
              <a:t>Received Royal Assent July 2013, first gay marriages March 2014</a:t>
            </a:r>
            <a:endParaRPr lang="en-GB" sz="2400" dirty="0"/>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r>
              <a:rPr lang="en-US" sz="4000" b="1" dirty="0" smtClean="0">
                <a:blipFill dpi="0" rotWithShape="1">
                  <a:blip r:embed="rId6">
                    <a:extLst>
                      <a:ext uri="{28A0092B-C50C-407E-A947-70E740481C1C}">
                        <a14:useLocalDpi xmlns:a14="http://schemas.microsoft.com/office/drawing/2010/main" val="0"/>
                      </a:ext>
                    </a:extLst>
                  </a:blip>
                  <a:srcRect/>
                  <a:stretch>
                    <a:fillRect/>
                  </a:stretch>
                </a:blipFill>
              </a:rPr>
              <a:t>Recent Human Rights Issues</a:t>
            </a:r>
            <a:endParaRPr lang="en-GB" sz="3800" b="1" dirty="0">
              <a:blipFill dpi="0" rotWithShape="1">
                <a:blip r:embed="rId6">
                  <a:extLst>
                    <a:ext uri="{28A0092B-C50C-407E-A947-70E740481C1C}">
                      <a14:useLocalDpi xmlns:a14="http://schemas.microsoft.com/office/drawing/2010/main" val="0"/>
                    </a:ext>
                  </a:extLst>
                </a:blip>
                <a:srcRect/>
                <a:stretch>
                  <a:fillRect/>
                </a:stretch>
              </a:blipFill>
            </a:endParaRPr>
          </a:p>
        </p:txBody>
      </p:sp>
    </p:spTree>
    <p:extLst>
      <p:ext uri="{BB962C8B-B14F-4D97-AF65-F5344CB8AC3E}">
        <p14:creationId xmlns:p14="http://schemas.microsoft.com/office/powerpoint/2010/main" val="1655197702"/>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250"/>
                            </p:stCondLst>
                            <p:childTnLst>
                              <p:par>
                                <p:cTn id="11" presetID="42" presetClass="entr" presetSubtype="0" fill="hold" grpId="0" nodeType="afterEffect">
                                  <p:stCondLst>
                                    <p:cond delay="125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4500"/>
                            </p:stCondLst>
                            <p:childTnLst>
                              <p:par>
                                <p:cTn id="17" presetID="42" presetClass="entr" presetSubtype="0" fill="hold" grpId="0" nodeType="afterEffect">
                                  <p:stCondLst>
                                    <p:cond delay="125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675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775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1000"/>
                                        <p:tgtEl>
                                          <p:spTgt spid="3">
                                            <p:txEl>
                                              <p:pRg st="7" end="7"/>
                                            </p:txEl>
                                          </p:spTgt>
                                        </p:tgtEl>
                                      </p:cBhvr>
                                    </p:animEffect>
                                    <p:anim calcmode="lin" valueType="num">
                                      <p:cBhvr>
                                        <p:cTn id="4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6" fill="hold">
                            <p:stCondLst>
                              <p:cond delay="1000"/>
                            </p:stCondLst>
                            <p:childTnLst>
                              <p:par>
                                <p:cTn id="47" presetID="42" presetClass="entr" presetSubtype="0" fill="hold" grpId="0" nodeType="after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1250"/>
                                  </p:stCondLst>
                                  <p:childTnLst>
                                    <p:set>
                                      <p:cBhvr>
                                        <p:cTn id="55" dur="1" fill="hold">
                                          <p:stCondLst>
                                            <p:cond delay="0"/>
                                          </p:stCondLst>
                                        </p:cTn>
                                        <p:tgtEl>
                                          <p:spTgt spid="3">
                                            <p:txEl>
                                              <p:pRg st="10" end="10"/>
                                            </p:txEl>
                                          </p:spTgt>
                                        </p:tgtEl>
                                        <p:attrNameLst>
                                          <p:attrName>style.visibility</p:attrName>
                                        </p:attrNameLst>
                                      </p:cBhvr>
                                      <p:to>
                                        <p:strVal val="visible"/>
                                      </p:to>
                                    </p:set>
                                    <p:animEffect transition="in" filter="fade">
                                      <p:cBhvr>
                                        <p:cTn id="56" dur="1000"/>
                                        <p:tgtEl>
                                          <p:spTgt spid="3">
                                            <p:txEl>
                                              <p:pRg st="10" end="10"/>
                                            </p:txEl>
                                          </p:spTgt>
                                        </p:tgtEl>
                                      </p:cBhvr>
                                    </p:animEffect>
                                    <p:anim calcmode="lin" valueType="num">
                                      <p:cBhvr>
                                        <p:cTn id="5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59" fill="hold">
                            <p:stCondLst>
                              <p:cond delay="2250"/>
                            </p:stCondLst>
                            <p:childTnLst>
                              <p:par>
                                <p:cTn id="60" presetID="42" presetClass="entr" presetSubtype="0" fill="hold" grpId="0" nodeType="after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1000"/>
                                        <p:tgtEl>
                                          <p:spTgt spid="3">
                                            <p:txEl>
                                              <p:pRg st="11" end="11"/>
                                            </p:txEl>
                                          </p:spTgt>
                                        </p:tgtEl>
                                      </p:cBhvr>
                                    </p:animEffect>
                                    <p:anim calcmode="lin" valueType="num">
                                      <p:cBhvr>
                                        <p:cTn id="6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par>
                          <p:cTn id="65" fill="hold">
                            <p:stCondLst>
                              <p:cond delay="3250"/>
                            </p:stCondLst>
                            <p:childTnLst>
                              <p:par>
                                <p:cTn id="66" presetID="42" presetClass="entr" presetSubtype="0" fill="hold" grpId="0" nodeType="afterEffect">
                                  <p:stCondLst>
                                    <p:cond delay="0"/>
                                  </p:stCondLst>
                                  <p:childTnLst>
                                    <p:set>
                                      <p:cBhvr>
                                        <p:cTn id="67" dur="1" fill="hold">
                                          <p:stCondLst>
                                            <p:cond delay="0"/>
                                          </p:stCondLst>
                                        </p:cTn>
                                        <p:tgtEl>
                                          <p:spTgt spid="3">
                                            <p:txEl>
                                              <p:pRg st="12" end="12"/>
                                            </p:txEl>
                                          </p:spTgt>
                                        </p:tgtEl>
                                        <p:attrNameLst>
                                          <p:attrName>style.visibility</p:attrName>
                                        </p:attrNameLst>
                                      </p:cBhvr>
                                      <p:to>
                                        <p:strVal val="visible"/>
                                      </p:to>
                                    </p:set>
                                    <p:animEffect transition="in" filter="fade">
                                      <p:cBhvr>
                                        <p:cTn id="68" dur="1000"/>
                                        <p:tgtEl>
                                          <p:spTgt spid="3">
                                            <p:txEl>
                                              <p:pRg st="12" end="12"/>
                                            </p:txEl>
                                          </p:spTgt>
                                        </p:tgtEl>
                                      </p:cBhvr>
                                    </p:animEffect>
                                    <p:anim calcmode="lin" valueType="num">
                                      <p:cBhvr>
                                        <p:cTn id="69"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par>
                          <p:cTn id="71" fill="hold">
                            <p:stCondLst>
                              <p:cond delay="4250"/>
                            </p:stCondLst>
                            <p:childTnLst>
                              <p:par>
                                <p:cTn id="72" presetID="42" presetClass="entr" presetSubtype="0" fill="hold" grpId="0" nodeType="afterEffect">
                                  <p:stCondLst>
                                    <p:cond delay="0"/>
                                  </p:stCondLst>
                                  <p:childTnLst>
                                    <p:set>
                                      <p:cBhvr>
                                        <p:cTn id="73" dur="1" fill="hold">
                                          <p:stCondLst>
                                            <p:cond delay="0"/>
                                          </p:stCondLst>
                                        </p:cTn>
                                        <p:tgtEl>
                                          <p:spTgt spid="3">
                                            <p:txEl>
                                              <p:pRg st="13" end="13"/>
                                            </p:txEl>
                                          </p:spTgt>
                                        </p:tgtEl>
                                        <p:attrNameLst>
                                          <p:attrName>style.visibility</p:attrName>
                                        </p:attrNameLst>
                                      </p:cBhvr>
                                      <p:to>
                                        <p:strVal val="visible"/>
                                      </p:to>
                                    </p:set>
                                    <p:animEffect transition="in" filter="fade">
                                      <p:cBhvr>
                                        <p:cTn id="74" dur="1000"/>
                                        <p:tgtEl>
                                          <p:spTgt spid="3">
                                            <p:txEl>
                                              <p:pRg st="13" end="13"/>
                                            </p:txEl>
                                          </p:spTgt>
                                        </p:tgtEl>
                                      </p:cBhvr>
                                    </p:animEffect>
                                    <p:anim calcmode="lin" valueType="num">
                                      <p:cBhvr>
                                        <p:cTn id="75"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par>
                          <p:cTn id="77" fill="hold">
                            <p:stCondLst>
                              <p:cond delay="5250"/>
                            </p:stCondLst>
                            <p:childTnLst>
                              <p:par>
                                <p:cTn id="78" presetID="42" presetClass="entr" presetSubtype="0" fill="hold" grpId="0" nodeType="afterEffect">
                                  <p:stCondLst>
                                    <p:cond delay="0"/>
                                  </p:stCondLst>
                                  <p:childTnLst>
                                    <p:set>
                                      <p:cBhvr>
                                        <p:cTn id="79" dur="1" fill="hold">
                                          <p:stCondLst>
                                            <p:cond delay="0"/>
                                          </p:stCondLst>
                                        </p:cTn>
                                        <p:tgtEl>
                                          <p:spTgt spid="3">
                                            <p:txEl>
                                              <p:pRg st="14" end="14"/>
                                            </p:txEl>
                                          </p:spTgt>
                                        </p:tgtEl>
                                        <p:attrNameLst>
                                          <p:attrName>style.visibility</p:attrName>
                                        </p:attrNameLst>
                                      </p:cBhvr>
                                      <p:to>
                                        <p:strVal val="visible"/>
                                      </p:to>
                                    </p:set>
                                    <p:animEffect transition="in" filter="fade">
                                      <p:cBhvr>
                                        <p:cTn id="80" dur="1000"/>
                                        <p:tgtEl>
                                          <p:spTgt spid="3">
                                            <p:txEl>
                                              <p:pRg st="14" end="14"/>
                                            </p:txEl>
                                          </p:spTgt>
                                        </p:tgtEl>
                                      </p:cBhvr>
                                    </p:animEffect>
                                    <p:anim calcmode="lin" valueType="num">
                                      <p:cBhvr>
                                        <p:cTn id="81"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82"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661248"/>
          </a:xfrm>
        </p:spPr>
        <p:txBody>
          <a:bodyPr>
            <a:normAutofit fontScale="70000" lnSpcReduction="20000"/>
          </a:bodyPr>
          <a:lstStyle/>
          <a:p>
            <a:r>
              <a:rPr lang="en-GB" sz="2400" dirty="0" smtClean="0"/>
              <a:t>Cameron had avoided making any major statement on European Union until recently, but under great pressure:</a:t>
            </a:r>
          </a:p>
          <a:p>
            <a:pPr lvl="1"/>
            <a:r>
              <a:rPr lang="en-GB" sz="2000" dirty="0" smtClean="0"/>
              <a:t>Oct 2011 – Backbench business debate on having a referendum on EU membership – </a:t>
            </a:r>
            <a:r>
              <a:rPr lang="en-GB" sz="2000" dirty="0" err="1" smtClean="0"/>
              <a:t>Govt</a:t>
            </a:r>
            <a:r>
              <a:rPr lang="en-GB" sz="2000" dirty="0" smtClean="0"/>
              <a:t> defeats the motion but c80 Tory MPs rebel, some ministerial aides sacked for supporting motion</a:t>
            </a:r>
          </a:p>
          <a:p>
            <a:pPr lvl="1"/>
            <a:r>
              <a:rPr lang="en-GB" sz="2000" dirty="0" smtClean="0"/>
              <a:t>Dec 2011 – </a:t>
            </a:r>
            <a:r>
              <a:rPr lang="en-GB" sz="2000" b="1" dirty="0" smtClean="0"/>
              <a:t>Cameron vetoes an EU Treaty </a:t>
            </a:r>
            <a:r>
              <a:rPr lang="en-GB" sz="2000" dirty="0" smtClean="0"/>
              <a:t>designed to save the Euro by allowing more interference by the EU in Euro-members’ budgets (= “fiscal union”. Other EU members agreed the pact anyway outside the formal EU structures.</a:t>
            </a:r>
          </a:p>
          <a:p>
            <a:pPr lvl="1"/>
            <a:r>
              <a:rPr lang="en-GB" sz="2000" dirty="0" smtClean="0"/>
              <a:t>Oct 2012 - Cameron threatened to veto the EU budget for 2014-2020 if it increases spending above inflation </a:t>
            </a:r>
          </a:p>
          <a:p>
            <a:pPr lvl="1"/>
            <a:r>
              <a:rPr lang="en-GB" sz="2000" dirty="0" smtClean="0"/>
              <a:t>31</a:t>
            </a:r>
            <a:r>
              <a:rPr lang="en-GB" sz="2000" baseline="30000" dirty="0" smtClean="0"/>
              <a:t>st</a:t>
            </a:r>
            <a:r>
              <a:rPr lang="en-GB" sz="2000" dirty="0" smtClean="0"/>
              <a:t> Oct 2012 – </a:t>
            </a:r>
            <a:r>
              <a:rPr lang="en-GB" sz="2000" b="1" dirty="0" err="1" smtClean="0"/>
              <a:t>Govt</a:t>
            </a:r>
            <a:r>
              <a:rPr lang="en-GB" sz="2000" b="1" dirty="0" smtClean="0"/>
              <a:t> defeated </a:t>
            </a:r>
            <a:r>
              <a:rPr lang="en-GB" sz="2000" dirty="0" smtClean="0"/>
              <a:t>307-294 on non-binding </a:t>
            </a:r>
            <a:r>
              <a:rPr lang="en-GB" sz="2000" dirty="0" err="1" smtClean="0"/>
              <a:t>HoC</a:t>
            </a:r>
            <a:r>
              <a:rPr lang="en-GB" sz="2000" dirty="0" smtClean="0"/>
              <a:t> vote ahead of EU budget negotiations, when 53 Con MPs joined with Lab to demand a “real terms” reduction in 2014-2020 EU budget.</a:t>
            </a:r>
          </a:p>
          <a:p>
            <a:pPr lvl="1"/>
            <a:r>
              <a:rPr lang="en-GB" sz="2000" dirty="0" smtClean="0"/>
              <a:t>New Con members notably Eurosceptic</a:t>
            </a:r>
          </a:p>
          <a:p>
            <a:pPr marL="717550" lvl="1" indent="-260350">
              <a:buNone/>
            </a:pPr>
            <a:r>
              <a:rPr lang="en-GB" sz="2000" dirty="0" smtClean="0"/>
              <a:t>+   Rise of UKIP in the polls in the last year has frightened many Cons who fear Tory votes going to UKIP will cost them seats at the next election</a:t>
            </a:r>
          </a:p>
          <a:p>
            <a:r>
              <a:rPr lang="en-GB" sz="2400" dirty="0" smtClean="0"/>
              <a:t>Jan 2013 – Cameron finally delivers major speech on EU – promise of in / out referendum on renegotiated terms if Tories win next election - </a:t>
            </a:r>
            <a:r>
              <a:rPr lang="en-GB" sz="1900" dirty="0" smtClean="0">
                <a:hlinkClick r:id="rId2"/>
              </a:rPr>
              <a:t>http</a:t>
            </a:r>
            <a:r>
              <a:rPr lang="en-GB" sz="1900" dirty="0">
                <a:hlinkClick r:id="rId2"/>
              </a:rPr>
              <a:t>://</a:t>
            </a:r>
            <a:r>
              <a:rPr lang="en-GB" sz="1900" dirty="0" smtClean="0">
                <a:hlinkClick r:id="rId2"/>
              </a:rPr>
              <a:t>www.bbc.co.uk/news/uk-politics-21148282</a:t>
            </a:r>
            <a:endParaRPr lang="en-GB" sz="1900" dirty="0" smtClean="0"/>
          </a:p>
          <a:p>
            <a:r>
              <a:rPr lang="en-GB" sz="2400" dirty="0" smtClean="0"/>
              <a:t>Con MP James Wharton came 1</a:t>
            </a:r>
            <a:r>
              <a:rPr lang="en-GB" sz="2400" baseline="30000" dirty="0" smtClean="0"/>
              <a:t>st</a:t>
            </a:r>
            <a:r>
              <a:rPr lang="en-GB" sz="2400" dirty="0" smtClean="0"/>
              <a:t> in 2013 PMB Ballot and introduced a Bill to set up a 2017 referendum as Cameron has promised </a:t>
            </a:r>
          </a:p>
          <a:p>
            <a:pPr lvl="1"/>
            <a:r>
              <a:rPr lang="en-GB" sz="2300" dirty="0" smtClean="0"/>
              <a:t>Cons supported its passage, giving it enough time in </a:t>
            </a:r>
            <a:r>
              <a:rPr lang="en-GB" sz="2300" dirty="0" err="1" smtClean="0"/>
              <a:t>HoC</a:t>
            </a:r>
            <a:r>
              <a:rPr lang="en-GB" sz="2300" dirty="0" smtClean="0"/>
              <a:t> to pass, despite filibuster attempt by some pro-European Lab MPs.  </a:t>
            </a:r>
          </a:p>
          <a:p>
            <a:pPr lvl="1"/>
            <a:r>
              <a:rPr lang="en-GB" sz="2300" dirty="0" smtClean="0"/>
              <a:t>Lord Dobbs took it forward in </a:t>
            </a:r>
            <a:r>
              <a:rPr lang="en-GB" sz="2300" dirty="0" err="1" smtClean="0"/>
              <a:t>HoL</a:t>
            </a:r>
            <a:r>
              <a:rPr lang="en-GB" sz="2300" dirty="0" smtClean="0"/>
              <a:t> but it was talked out in Committee Stage on 31</a:t>
            </a:r>
            <a:r>
              <a:rPr lang="en-GB" sz="2300" baseline="30000" dirty="0" smtClean="0"/>
              <a:t>st</a:t>
            </a:r>
            <a:r>
              <a:rPr lang="en-GB" sz="2300" dirty="0" smtClean="0"/>
              <a:t> Jan 2014, with no more time available for it.  </a:t>
            </a:r>
          </a:p>
          <a:p>
            <a:pPr lvl="1"/>
            <a:r>
              <a:rPr lang="en-GB" sz="2300" dirty="0" smtClean="0"/>
              <a:t>Bill reintroduced in 2014 by another Con backbencher, keeping the referendum issue in the headlines as a “wedge” issue vs Labour and to head off defectors to UKIP</a:t>
            </a:r>
            <a:r>
              <a:rPr lang="en-GB" sz="2300" dirty="0"/>
              <a:t>. </a:t>
            </a:r>
            <a:r>
              <a:rPr lang="en-GB" sz="2300" dirty="0" smtClean="0"/>
              <a:t> If passed </a:t>
            </a:r>
            <a:r>
              <a:rPr lang="en-GB" sz="2300" dirty="0" err="1" smtClean="0"/>
              <a:t>unamended</a:t>
            </a:r>
            <a:r>
              <a:rPr lang="en-GB" sz="2300" dirty="0" smtClean="0"/>
              <a:t> </a:t>
            </a:r>
            <a:r>
              <a:rPr lang="en-GB" sz="2300" dirty="0" err="1" smtClean="0"/>
              <a:t>Parl</a:t>
            </a:r>
            <a:r>
              <a:rPr lang="en-GB" sz="2300" dirty="0" smtClean="0"/>
              <a:t> Act could have been used to make it law – but died after 2</a:t>
            </a:r>
            <a:r>
              <a:rPr lang="en-GB" sz="2300" baseline="30000" dirty="0" smtClean="0"/>
              <a:t>nd</a:t>
            </a:r>
            <a:r>
              <a:rPr lang="en-GB" sz="2300" dirty="0" smtClean="0"/>
              <a:t> Reading in Oct 2014 when Lib Dems refused to allow it enough government time to make progress.</a:t>
            </a:r>
            <a:endParaRPr lang="en-GB" sz="2400" dirty="0" smtClean="0"/>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r>
              <a:rPr lang="en-US" sz="3300" b="1" dirty="0">
                <a:blipFill dpi="0" rotWithShape="1">
                  <a:blip r:embed="rId3">
                    <a:extLst>
                      <a:ext uri="{28A0092B-C50C-407E-A947-70E740481C1C}">
                        <a14:useLocalDpi xmlns:a14="http://schemas.microsoft.com/office/drawing/2010/main" val="0"/>
                      </a:ext>
                    </a:extLst>
                  </a:blip>
                  <a:srcRect/>
                  <a:stretch>
                    <a:fillRect/>
                  </a:stretch>
                </a:blipFill>
              </a:rPr>
              <a:t>Other Constitutional </a:t>
            </a:r>
            <a:r>
              <a:rPr lang="en-US" sz="3300" b="1" dirty="0" smtClean="0">
                <a:blipFill dpi="0" rotWithShape="1">
                  <a:blip r:embed="rId3">
                    <a:extLst>
                      <a:ext uri="{28A0092B-C50C-407E-A947-70E740481C1C}">
                        <a14:useLocalDpi xmlns:a14="http://schemas.microsoft.com/office/drawing/2010/main" val="0"/>
                      </a:ext>
                    </a:extLst>
                  </a:blip>
                  <a:srcRect/>
                  <a:stretch>
                    <a:fillRect/>
                  </a:stretch>
                </a:blipFill>
              </a:rPr>
              <a:t>developments: EU vote</a:t>
            </a:r>
            <a:endParaRPr lang="en-GB" sz="3300" b="1" dirty="0">
              <a:blipFill dpi="0" rotWithShape="1">
                <a:blip r:embed="rId3">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278780302"/>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250"/>
                            </p:stCondLst>
                            <p:childTnLst>
                              <p:par>
                                <p:cTn id="11" presetID="42" presetClass="entr" presetSubtype="0" fill="hold" grpId="0" nodeType="afterEffect">
                                  <p:stCondLst>
                                    <p:cond delay="125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4500"/>
                            </p:stCondLst>
                            <p:childTnLst>
                              <p:par>
                                <p:cTn id="17" presetID="42" presetClass="entr" presetSubtype="0" fill="hold" grpId="0" nodeType="afterEffect">
                                  <p:stCondLst>
                                    <p:cond delay="125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6750"/>
                            </p:stCondLst>
                            <p:childTnLst>
                              <p:par>
                                <p:cTn id="23" presetID="42" presetClass="entr" presetSubtype="0" fill="hold" grpId="0" nodeType="afterEffect">
                                  <p:stCondLst>
                                    <p:cond delay="125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9000"/>
                            </p:stCondLst>
                            <p:childTnLst>
                              <p:par>
                                <p:cTn id="29" presetID="42" presetClass="entr" presetSubtype="0" fill="hold" grpId="0" nodeType="afterEffect">
                                  <p:stCondLst>
                                    <p:cond delay="125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11250"/>
                            </p:stCondLst>
                            <p:childTnLst>
                              <p:par>
                                <p:cTn id="35" presetID="42" presetClass="entr" presetSubtype="0" fill="hold" grpId="0" nodeType="afterEffect">
                                  <p:stCondLst>
                                    <p:cond delay="125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13500"/>
                            </p:stCondLst>
                            <p:childTnLst>
                              <p:par>
                                <p:cTn id="41" presetID="42" presetClass="entr" presetSubtype="0" fill="hold" grpId="0" nodeType="afterEffect">
                                  <p:stCondLst>
                                    <p:cond delay="125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15750"/>
                            </p:stCondLst>
                            <p:childTnLst>
                              <p:par>
                                <p:cTn id="47" presetID="42" presetClass="entr" presetSubtype="0" fill="hold" grpId="0" nodeType="after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9" fill="hold">
                            <p:stCondLst>
                              <p:cond delay="1000"/>
                            </p:stCondLst>
                            <p:childTnLst>
                              <p:par>
                                <p:cTn id="60" presetID="42" presetClass="entr" presetSubtype="0" fill="hold" grpId="0" nodeType="afterEffect">
                                  <p:stCondLst>
                                    <p:cond delay="50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fade">
                                      <p:cBhvr>
                                        <p:cTn id="62" dur="1000"/>
                                        <p:tgtEl>
                                          <p:spTgt spid="3">
                                            <p:txEl>
                                              <p:pRg st="9" end="9"/>
                                            </p:txEl>
                                          </p:spTgt>
                                        </p:tgtEl>
                                      </p:cBhvr>
                                    </p:animEffect>
                                    <p:anim calcmode="lin" valueType="num">
                                      <p:cBhvr>
                                        <p:cTn id="6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65" fill="hold">
                            <p:stCondLst>
                              <p:cond delay="2500"/>
                            </p:stCondLst>
                            <p:childTnLst>
                              <p:par>
                                <p:cTn id="66" presetID="42" presetClass="entr" presetSubtype="0" fill="hold" grpId="0" nodeType="afterEffect">
                                  <p:stCondLst>
                                    <p:cond delay="500"/>
                                  </p:stCondLst>
                                  <p:childTnLst>
                                    <p:set>
                                      <p:cBhvr>
                                        <p:cTn id="67" dur="1" fill="hold">
                                          <p:stCondLst>
                                            <p:cond delay="0"/>
                                          </p:stCondLst>
                                        </p:cTn>
                                        <p:tgtEl>
                                          <p:spTgt spid="3">
                                            <p:txEl>
                                              <p:pRg st="10" end="10"/>
                                            </p:txEl>
                                          </p:spTgt>
                                        </p:tgtEl>
                                        <p:attrNameLst>
                                          <p:attrName>style.visibility</p:attrName>
                                        </p:attrNameLst>
                                      </p:cBhvr>
                                      <p:to>
                                        <p:strVal val="visible"/>
                                      </p:to>
                                    </p:set>
                                    <p:animEffect transition="in" filter="fade">
                                      <p:cBhvr>
                                        <p:cTn id="68" dur="1000"/>
                                        <p:tgtEl>
                                          <p:spTgt spid="3">
                                            <p:txEl>
                                              <p:pRg st="10" end="10"/>
                                            </p:txEl>
                                          </p:spTgt>
                                        </p:tgtEl>
                                      </p:cBhvr>
                                    </p:animEffect>
                                    <p:anim calcmode="lin" valueType="num">
                                      <p:cBhvr>
                                        <p:cTn id="6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1" fill="hold">
                            <p:stCondLst>
                              <p:cond delay="4000"/>
                            </p:stCondLst>
                            <p:childTnLst>
                              <p:par>
                                <p:cTn id="72" presetID="42" presetClass="entr" presetSubtype="0" fill="hold" grpId="0" nodeType="afterEffect">
                                  <p:stCondLst>
                                    <p:cond delay="500"/>
                                  </p:stCondLst>
                                  <p:childTnLst>
                                    <p:set>
                                      <p:cBhvr>
                                        <p:cTn id="73" dur="1" fill="hold">
                                          <p:stCondLst>
                                            <p:cond delay="0"/>
                                          </p:stCondLst>
                                        </p:cTn>
                                        <p:tgtEl>
                                          <p:spTgt spid="3">
                                            <p:txEl>
                                              <p:pRg st="11" end="11"/>
                                            </p:txEl>
                                          </p:spTgt>
                                        </p:tgtEl>
                                        <p:attrNameLst>
                                          <p:attrName>style.visibility</p:attrName>
                                        </p:attrNameLst>
                                      </p:cBhvr>
                                      <p:to>
                                        <p:strVal val="visible"/>
                                      </p:to>
                                    </p:set>
                                    <p:animEffect transition="in" filter="fade">
                                      <p:cBhvr>
                                        <p:cTn id="74" dur="1000"/>
                                        <p:tgtEl>
                                          <p:spTgt spid="3">
                                            <p:txEl>
                                              <p:pRg st="11" end="11"/>
                                            </p:txEl>
                                          </p:spTgt>
                                        </p:tgtEl>
                                      </p:cBhvr>
                                    </p:animEffect>
                                    <p:anim calcmode="lin" valueType="num">
                                      <p:cBhvr>
                                        <p:cTn id="7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52736"/>
            <a:ext cx="8568952" cy="5688632"/>
          </a:xfrm>
        </p:spPr>
        <p:txBody>
          <a:bodyPr>
            <a:noAutofit/>
          </a:bodyPr>
          <a:lstStyle/>
          <a:p>
            <a:pPr marL="174625" indent="-174625">
              <a:spcBef>
                <a:spcPts val="0"/>
              </a:spcBef>
            </a:pPr>
            <a:r>
              <a:rPr lang="en-GB" sz="1800" dirty="0" smtClean="0"/>
              <a:t>Accusation that Cameron created too many Con life peers, straining the convention that previously operated in this area, and creating a House that is far too large</a:t>
            </a:r>
          </a:p>
          <a:p>
            <a:pPr marL="536575" lvl="2" indent="-274638">
              <a:spcBef>
                <a:spcPts val="0"/>
              </a:spcBef>
              <a:buFont typeface="Wingdings" panose="05000000000000000000" pitchFamily="2" charset="2"/>
              <a:buChar char="§"/>
            </a:pPr>
            <a:r>
              <a:rPr lang="en-GB" sz="1600" dirty="0" smtClean="0"/>
              <a:t>Electoral Reform Society &amp; Unlock Democracy call for reform of </a:t>
            </a:r>
            <a:r>
              <a:rPr lang="en-GB" sz="1600" dirty="0" err="1" smtClean="0"/>
              <a:t>HoL</a:t>
            </a:r>
            <a:r>
              <a:rPr lang="en-GB" sz="1600" dirty="0" smtClean="0"/>
              <a:t> </a:t>
            </a:r>
            <a:r>
              <a:rPr lang="en-GB" sz="1600" dirty="0" err="1" smtClean="0"/>
              <a:t>appointmts</a:t>
            </a:r>
            <a:r>
              <a:rPr lang="en-GB" sz="1600" dirty="0" smtClean="0"/>
              <a:t> - </a:t>
            </a:r>
            <a:r>
              <a:rPr lang="en-GB" sz="1300" dirty="0">
                <a:hlinkClick r:id="rId3"/>
              </a:rPr>
              <a:t>http://</a:t>
            </a:r>
            <a:r>
              <a:rPr lang="en-GB" sz="1300" dirty="0" smtClean="0">
                <a:hlinkClick r:id="rId3"/>
              </a:rPr>
              <a:t>www.theguardian.com/commentisfree/2013/aug/01/crowded-house-too-many-lords</a:t>
            </a:r>
            <a:r>
              <a:rPr lang="en-GB" sz="1300" dirty="0" smtClean="0"/>
              <a:t>  and  </a:t>
            </a:r>
            <a:r>
              <a:rPr lang="en-GB" sz="1300" dirty="0" smtClean="0">
                <a:hlinkClick r:id="rId4"/>
              </a:rPr>
              <a:t>http</a:t>
            </a:r>
            <a:r>
              <a:rPr lang="en-GB" sz="1300" dirty="0">
                <a:hlinkClick r:id="rId4"/>
              </a:rPr>
              <a:t>://</a:t>
            </a:r>
            <a:r>
              <a:rPr lang="en-GB" sz="1300" dirty="0" smtClean="0">
                <a:hlinkClick r:id="rId4"/>
              </a:rPr>
              <a:t>blogs.channel4.com/michael-crick-on-politics/cameron-promises-to-cram-yet-more-peers-into-the-lords/2138</a:t>
            </a:r>
            <a:r>
              <a:rPr lang="en-GB" sz="1300" dirty="0" smtClean="0"/>
              <a:t> </a:t>
            </a:r>
          </a:p>
          <a:p>
            <a:pPr marL="174625" lvl="1" indent="-174625">
              <a:spcBef>
                <a:spcPts val="0"/>
              </a:spcBef>
            </a:pPr>
            <a:endParaRPr lang="en-GB" sz="1200" dirty="0"/>
          </a:p>
          <a:p>
            <a:pPr marL="174625" lvl="1" indent="-174625">
              <a:spcBef>
                <a:spcPts val="0"/>
              </a:spcBef>
              <a:buFont typeface="Arial" panose="020B0604020202020204" pitchFamily="34" charset="0"/>
              <a:buChar char="•"/>
            </a:pPr>
            <a:r>
              <a:rPr lang="en-GB" sz="1800" dirty="0" smtClean="0">
                <a:solidFill>
                  <a:prstClr val="black"/>
                </a:solidFill>
              </a:rPr>
              <a:t>A House of Lords Reform Bill has made progress in 2013-14 as a Private Members Bill</a:t>
            </a:r>
          </a:p>
          <a:p>
            <a:pPr marL="541338" lvl="2">
              <a:spcBef>
                <a:spcPts val="0"/>
              </a:spcBef>
            </a:pPr>
            <a:r>
              <a:rPr lang="en-GB" sz="1600" dirty="0">
                <a:solidFill>
                  <a:prstClr val="black"/>
                </a:solidFill>
              </a:rPr>
              <a:t>Lord Steele (former LD leader) has been proposing such a bill annually for </a:t>
            </a:r>
            <a:r>
              <a:rPr lang="en-GB" sz="1600" dirty="0" smtClean="0">
                <a:solidFill>
                  <a:prstClr val="black"/>
                </a:solidFill>
              </a:rPr>
              <a:t>6 years </a:t>
            </a:r>
            <a:r>
              <a:rPr lang="en-GB" sz="1600" dirty="0">
                <a:solidFill>
                  <a:prstClr val="black"/>
                </a:solidFill>
              </a:rPr>
              <a:t>(passed </a:t>
            </a:r>
            <a:r>
              <a:rPr lang="en-GB" sz="1600" dirty="0" err="1">
                <a:solidFill>
                  <a:prstClr val="black"/>
                </a:solidFill>
              </a:rPr>
              <a:t>HoL</a:t>
            </a:r>
            <a:r>
              <a:rPr lang="en-GB" sz="1600" dirty="0">
                <a:solidFill>
                  <a:prstClr val="black"/>
                </a:solidFill>
              </a:rPr>
              <a:t> in </a:t>
            </a:r>
            <a:r>
              <a:rPr lang="en-GB" sz="1600" dirty="0" smtClean="0">
                <a:solidFill>
                  <a:prstClr val="black"/>
                </a:solidFill>
              </a:rPr>
              <a:t>2012 &amp; 2013</a:t>
            </a:r>
            <a:r>
              <a:rPr lang="en-GB" sz="1600" dirty="0">
                <a:solidFill>
                  <a:prstClr val="black"/>
                </a:solidFill>
              </a:rPr>
              <a:t>), but </a:t>
            </a:r>
            <a:r>
              <a:rPr lang="en-GB" sz="1600" dirty="0" smtClean="0">
                <a:solidFill>
                  <a:prstClr val="black"/>
                </a:solidFill>
              </a:rPr>
              <a:t>made </a:t>
            </a:r>
            <a:r>
              <a:rPr lang="en-GB" sz="1600" dirty="0">
                <a:solidFill>
                  <a:prstClr val="black"/>
                </a:solidFill>
              </a:rPr>
              <a:t>no progress in </a:t>
            </a:r>
            <a:r>
              <a:rPr lang="en-GB" sz="1600" dirty="0" err="1" smtClean="0">
                <a:solidFill>
                  <a:prstClr val="black"/>
                </a:solidFill>
              </a:rPr>
              <a:t>HoC</a:t>
            </a:r>
            <a:r>
              <a:rPr lang="en-GB" sz="1600" dirty="0" smtClean="0">
                <a:solidFill>
                  <a:prstClr val="black"/>
                </a:solidFill>
              </a:rPr>
              <a:t>–  </a:t>
            </a:r>
            <a:r>
              <a:rPr lang="en-GB" sz="1600" dirty="0">
                <a:solidFill>
                  <a:prstClr val="black"/>
                </a:solidFill>
              </a:rPr>
              <a:t>keen reformers opposed it as removing </a:t>
            </a:r>
            <a:r>
              <a:rPr lang="en-GB" sz="1600" dirty="0" smtClean="0">
                <a:solidFill>
                  <a:prstClr val="black"/>
                </a:solidFill>
              </a:rPr>
              <a:t>worse </a:t>
            </a:r>
            <a:r>
              <a:rPr lang="en-GB" sz="1600" dirty="0">
                <a:solidFill>
                  <a:prstClr val="black"/>
                </a:solidFill>
              </a:rPr>
              <a:t>abuses and so increasing </a:t>
            </a:r>
            <a:r>
              <a:rPr lang="en-GB" sz="1600" dirty="0" err="1">
                <a:solidFill>
                  <a:prstClr val="black"/>
                </a:solidFill>
              </a:rPr>
              <a:t>HoL</a:t>
            </a:r>
            <a:r>
              <a:rPr lang="en-GB" sz="1600" dirty="0">
                <a:solidFill>
                  <a:prstClr val="black"/>
                </a:solidFill>
              </a:rPr>
              <a:t> legitimacy, while leaving the </a:t>
            </a:r>
            <a:r>
              <a:rPr lang="en-GB" sz="1600" dirty="0" err="1">
                <a:solidFill>
                  <a:prstClr val="black"/>
                </a:solidFill>
              </a:rPr>
              <a:t>hered</a:t>
            </a:r>
            <a:r>
              <a:rPr lang="en-GB" sz="1600" dirty="0">
                <a:solidFill>
                  <a:prstClr val="black"/>
                </a:solidFill>
              </a:rPr>
              <a:t>/unelected principle </a:t>
            </a:r>
            <a:r>
              <a:rPr lang="en-GB" sz="1600" dirty="0" smtClean="0">
                <a:solidFill>
                  <a:prstClr val="black"/>
                </a:solidFill>
              </a:rPr>
              <a:t>intact.</a:t>
            </a:r>
          </a:p>
          <a:p>
            <a:pPr marL="541338" lvl="2">
              <a:spcBef>
                <a:spcPts val="0"/>
              </a:spcBef>
            </a:pPr>
            <a:r>
              <a:rPr lang="en-GB" sz="1600" dirty="0" smtClean="0">
                <a:solidFill>
                  <a:prstClr val="black"/>
                </a:solidFill>
              </a:rPr>
              <a:t>but </a:t>
            </a:r>
            <a:r>
              <a:rPr lang="en-GB" sz="1600" dirty="0">
                <a:solidFill>
                  <a:prstClr val="black"/>
                </a:solidFill>
              </a:rPr>
              <a:t>following failure of Clegg proposals in 2012, Con MP Dan </a:t>
            </a:r>
            <a:r>
              <a:rPr lang="en-GB" sz="1600" dirty="0" err="1">
                <a:solidFill>
                  <a:prstClr val="black"/>
                </a:solidFill>
              </a:rPr>
              <a:t>Byles</a:t>
            </a:r>
            <a:r>
              <a:rPr lang="en-GB" sz="1600" dirty="0">
                <a:solidFill>
                  <a:prstClr val="black"/>
                </a:solidFill>
              </a:rPr>
              <a:t> used his 5</a:t>
            </a:r>
            <a:r>
              <a:rPr lang="en-GB" sz="1600" baseline="30000" dirty="0">
                <a:solidFill>
                  <a:prstClr val="black"/>
                </a:solidFill>
              </a:rPr>
              <a:t>th</a:t>
            </a:r>
            <a:r>
              <a:rPr lang="en-GB" sz="1600" dirty="0">
                <a:solidFill>
                  <a:prstClr val="black"/>
                </a:solidFill>
              </a:rPr>
              <a:t> place in PMB Ballot to introduce a new version – backed by </a:t>
            </a:r>
            <a:r>
              <a:rPr lang="en-GB" sz="1600" dirty="0" err="1">
                <a:solidFill>
                  <a:prstClr val="black"/>
                </a:solidFill>
              </a:rPr>
              <a:t>HoC</a:t>
            </a:r>
            <a:r>
              <a:rPr lang="en-GB" sz="1600" dirty="0">
                <a:solidFill>
                  <a:prstClr val="black"/>
                </a:solidFill>
              </a:rPr>
              <a:t> Political &amp; Constitutional Reform </a:t>
            </a:r>
            <a:r>
              <a:rPr lang="en-GB" sz="1600" dirty="0" err="1">
                <a:solidFill>
                  <a:prstClr val="black"/>
                </a:solidFill>
              </a:rPr>
              <a:t>Cttee</a:t>
            </a:r>
            <a:endParaRPr lang="en-GB" sz="1600" dirty="0">
              <a:solidFill>
                <a:prstClr val="black"/>
              </a:solidFill>
            </a:endParaRPr>
          </a:p>
          <a:p>
            <a:pPr marL="541338" lvl="2">
              <a:spcBef>
                <a:spcPts val="0"/>
              </a:spcBef>
            </a:pPr>
            <a:r>
              <a:rPr lang="en-GB" sz="1600" dirty="0" smtClean="0">
                <a:solidFill>
                  <a:prstClr val="black"/>
                </a:solidFill>
              </a:rPr>
              <a:t>Would allow peers to </a:t>
            </a:r>
            <a:r>
              <a:rPr lang="en-GB" sz="1600" b="1" dirty="0" smtClean="0">
                <a:solidFill>
                  <a:prstClr val="black"/>
                </a:solidFill>
              </a:rPr>
              <a:t>permanently retire</a:t>
            </a:r>
            <a:r>
              <a:rPr lang="en-GB" sz="1600" dirty="0" smtClean="0">
                <a:solidFill>
                  <a:prstClr val="black"/>
                </a:solidFill>
              </a:rPr>
              <a:t>, and for </a:t>
            </a:r>
            <a:r>
              <a:rPr lang="en-GB" sz="1600" b="1" dirty="0" err="1" smtClean="0">
                <a:solidFill>
                  <a:prstClr val="black"/>
                </a:solidFill>
              </a:rPr>
              <a:t>explusion</a:t>
            </a:r>
            <a:r>
              <a:rPr lang="en-GB" sz="1600" b="1" dirty="0" smtClean="0">
                <a:solidFill>
                  <a:prstClr val="black"/>
                </a:solidFill>
              </a:rPr>
              <a:t> </a:t>
            </a:r>
            <a:r>
              <a:rPr lang="en-GB" sz="1600" dirty="0" smtClean="0">
                <a:solidFill>
                  <a:prstClr val="black"/>
                </a:solidFill>
              </a:rPr>
              <a:t>of those convicted of </a:t>
            </a:r>
            <a:r>
              <a:rPr lang="en-GB" sz="1600" b="1" dirty="0" smtClean="0">
                <a:solidFill>
                  <a:prstClr val="black"/>
                </a:solidFill>
              </a:rPr>
              <a:t>serious wrongdoing</a:t>
            </a:r>
            <a:r>
              <a:rPr lang="en-GB" sz="1600" dirty="0" smtClean="0">
                <a:solidFill>
                  <a:prstClr val="black"/>
                </a:solidFill>
              </a:rPr>
              <a:t>, or who </a:t>
            </a:r>
            <a:r>
              <a:rPr lang="en-GB" sz="1600" b="1" dirty="0" smtClean="0">
                <a:solidFill>
                  <a:prstClr val="black"/>
                </a:solidFill>
              </a:rPr>
              <a:t>fail to attend </a:t>
            </a:r>
            <a:r>
              <a:rPr lang="en-GB" sz="1600" dirty="0" smtClean="0">
                <a:solidFill>
                  <a:prstClr val="black"/>
                </a:solidFill>
              </a:rPr>
              <a:t>for a whole Session.</a:t>
            </a:r>
          </a:p>
          <a:p>
            <a:pPr marL="541338" lvl="2">
              <a:spcBef>
                <a:spcPts val="0"/>
              </a:spcBef>
            </a:pPr>
            <a:r>
              <a:rPr lang="en-GB" sz="1600" dirty="0" smtClean="0">
                <a:solidFill>
                  <a:prstClr val="black"/>
                </a:solidFill>
              </a:rPr>
              <a:t>but does </a:t>
            </a:r>
            <a:r>
              <a:rPr lang="en-GB" sz="1600" i="1" u="sng" dirty="0" smtClean="0">
                <a:solidFill>
                  <a:prstClr val="black"/>
                </a:solidFill>
              </a:rPr>
              <a:t>not</a:t>
            </a:r>
            <a:r>
              <a:rPr lang="en-GB" sz="1600" dirty="0" smtClean="0">
                <a:solidFill>
                  <a:prstClr val="black"/>
                </a:solidFill>
              </a:rPr>
              <a:t> affect </a:t>
            </a:r>
            <a:r>
              <a:rPr lang="en-GB" sz="1600" dirty="0" err="1" smtClean="0">
                <a:solidFill>
                  <a:prstClr val="black"/>
                </a:solidFill>
              </a:rPr>
              <a:t>hereditaries</a:t>
            </a:r>
            <a:r>
              <a:rPr lang="en-GB" sz="1600" dirty="0" smtClean="0">
                <a:solidFill>
                  <a:prstClr val="black"/>
                </a:solidFill>
              </a:rPr>
              <a:t>, increase the powers of the </a:t>
            </a:r>
            <a:r>
              <a:rPr lang="en-GB" sz="1600" dirty="0" err="1" smtClean="0">
                <a:solidFill>
                  <a:prstClr val="black"/>
                </a:solidFill>
              </a:rPr>
              <a:t>Appts</a:t>
            </a:r>
            <a:r>
              <a:rPr lang="en-GB" sz="1600" dirty="0" smtClean="0">
                <a:solidFill>
                  <a:prstClr val="black"/>
                </a:solidFill>
              </a:rPr>
              <a:t> </a:t>
            </a:r>
            <a:r>
              <a:rPr lang="en-GB" sz="1600" dirty="0" err="1" smtClean="0">
                <a:solidFill>
                  <a:prstClr val="black"/>
                </a:solidFill>
              </a:rPr>
              <a:t>Comm</a:t>
            </a:r>
            <a:r>
              <a:rPr lang="en-GB" sz="1600" dirty="0" smtClean="0">
                <a:solidFill>
                  <a:prstClr val="black"/>
                </a:solidFill>
              </a:rPr>
              <a:t> or cap size</a:t>
            </a:r>
            <a:r>
              <a:rPr lang="en-GB" sz="1600" dirty="0" smtClean="0"/>
              <a:t> of the </a:t>
            </a:r>
            <a:r>
              <a:rPr lang="en-GB" sz="1600" dirty="0" err="1" smtClean="0"/>
              <a:t>HoL</a:t>
            </a:r>
            <a:r>
              <a:rPr lang="en-GB" sz="1600" dirty="0" smtClean="0"/>
              <a:t>, reducing patronage  - </a:t>
            </a:r>
            <a:r>
              <a:rPr lang="en-GB" sz="1600" dirty="0"/>
              <a:t>Original Steele </a:t>
            </a:r>
            <a:r>
              <a:rPr lang="en-GB" sz="1600" dirty="0" smtClean="0"/>
              <a:t>proposals included a statutory </a:t>
            </a:r>
            <a:r>
              <a:rPr lang="en-GB" sz="1600" dirty="0" err="1" smtClean="0"/>
              <a:t>Appts</a:t>
            </a:r>
            <a:r>
              <a:rPr lang="en-GB" sz="1600" dirty="0" smtClean="0"/>
              <a:t> </a:t>
            </a:r>
            <a:r>
              <a:rPr lang="en-GB" sz="1600" dirty="0" err="1" smtClean="0"/>
              <a:t>Comm</a:t>
            </a:r>
            <a:r>
              <a:rPr lang="en-GB" sz="1600" dirty="0" smtClean="0"/>
              <a:t> + end to hereditary by-elections, but these removed to help overcome opposition in the </a:t>
            </a:r>
            <a:r>
              <a:rPr lang="en-GB" sz="1600" dirty="0" err="1" smtClean="0"/>
              <a:t>HoL</a:t>
            </a:r>
            <a:r>
              <a:rPr lang="en-GB" sz="1600" dirty="0" smtClean="0"/>
              <a:t> (Feb 2012)</a:t>
            </a:r>
          </a:p>
          <a:p>
            <a:pPr marL="541338" lvl="2">
              <a:spcBef>
                <a:spcPts val="0"/>
              </a:spcBef>
            </a:pPr>
            <a:r>
              <a:rPr lang="en-GB" sz="1600" dirty="0" err="1" smtClean="0">
                <a:solidFill>
                  <a:prstClr val="black"/>
                </a:solidFill>
              </a:rPr>
              <a:t>Byles</a:t>
            </a:r>
            <a:r>
              <a:rPr lang="en-GB" sz="1600" dirty="0" smtClean="0">
                <a:solidFill>
                  <a:prstClr val="black"/>
                </a:solidFill>
              </a:rPr>
              <a:t> Bill passed </a:t>
            </a:r>
            <a:r>
              <a:rPr lang="en-GB" sz="1600" dirty="0" err="1" smtClean="0">
                <a:solidFill>
                  <a:prstClr val="black"/>
                </a:solidFill>
              </a:rPr>
              <a:t>HoC</a:t>
            </a:r>
            <a:r>
              <a:rPr lang="en-GB" sz="1600" dirty="0" smtClean="0">
                <a:solidFill>
                  <a:prstClr val="black"/>
                </a:solidFill>
              </a:rPr>
              <a:t> </a:t>
            </a:r>
            <a:r>
              <a:rPr lang="en-GB" sz="1600" dirty="0">
                <a:solidFill>
                  <a:prstClr val="black"/>
                </a:solidFill>
              </a:rPr>
              <a:t> </a:t>
            </a:r>
            <a:r>
              <a:rPr lang="en-GB" sz="1600" dirty="0" smtClean="0">
                <a:solidFill>
                  <a:prstClr val="black"/>
                </a:solidFill>
              </a:rPr>
              <a:t>Feb 2014</a:t>
            </a:r>
            <a:r>
              <a:rPr lang="en-GB" sz="1600" dirty="0">
                <a:solidFill>
                  <a:prstClr val="black"/>
                </a:solidFill>
              </a:rPr>
              <a:t>, with </a:t>
            </a:r>
            <a:r>
              <a:rPr lang="en-GB" sz="1600" dirty="0" err="1" smtClean="0">
                <a:solidFill>
                  <a:prstClr val="black"/>
                </a:solidFill>
              </a:rPr>
              <a:t>Govt</a:t>
            </a:r>
            <a:r>
              <a:rPr lang="en-GB" sz="1600" dirty="0" smtClean="0">
                <a:solidFill>
                  <a:prstClr val="black"/>
                </a:solidFill>
              </a:rPr>
              <a:t> and </a:t>
            </a:r>
            <a:r>
              <a:rPr lang="en-GB" sz="1600" dirty="0" err="1" smtClean="0">
                <a:solidFill>
                  <a:prstClr val="black"/>
                </a:solidFill>
              </a:rPr>
              <a:t>Opp</a:t>
            </a:r>
            <a:r>
              <a:rPr lang="en-GB" sz="1600" dirty="0" smtClean="0">
                <a:solidFill>
                  <a:prstClr val="black"/>
                </a:solidFill>
              </a:rPr>
              <a:t> support, then passed </a:t>
            </a:r>
            <a:r>
              <a:rPr lang="en-GB" sz="1600" dirty="0" err="1" smtClean="0">
                <a:solidFill>
                  <a:prstClr val="black"/>
                </a:solidFill>
              </a:rPr>
              <a:t>HoL</a:t>
            </a:r>
            <a:r>
              <a:rPr lang="en-GB" sz="1600" dirty="0" smtClean="0">
                <a:solidFill>
                  <a:prstClr val="black"/>
                </a:solidFill>
              </a:rPr>
              <a:t> in May 2014 to become law – first retirements under the  House of Lords Reform Act in autumn 2014.</a:t>
            </a:r>
          </a:p>
          <a:p>
            <a:pPr marL="541338" lvl="2">
              <a:spcBef>
                <a:spcPts val="0"/>
              </a:spcBef>
            </a:pPr>
            <a:r>
              <a:rPr lang="en-GB" sz="1600" dirty="0" smtClean="0">
                <a:solidFill>
                  <a:prstClr val="black"/>
                </a:solidFill>
              </a:rPr>
              <a:t>Some criticism (</a:t>
            </a:r>
            <a:r>
              <a:rPr lang="en-GB" sz="1600" dirty="0" err="1" smtClean="0">
                <a:solidFill>
                  <a:prstClr val="black"/>
                </a:solidFill>
              </a:rPr>
              <a:t>esp</a:t>
            </a:r>
            <a:r>
              <a:rPr lang="en-GB" sz="1600" dirty="0" smtClean="0">
                <a:solidFill>
                  <a:prstClr val="black"/>
                </a:solidFill>
              </a:rPr>
              <a:t> from Prof Meg Russell) that proposals would allow </a:t>
            </a:r>
            <a:r>
              <a:rPr lang="en-GB" sz="1600" dirty="0" err="1" smtClean="0">
                <a:solidFill>
                  <a:prstClr val="black"/>
                </a:solidFill>
              </a:rPr>
              <a:t>HoL</a:t>
            </a:r>
            <a:r>
              <a:rPr lang="en-GB" sz="1600" dirty="0" smtClean="0">
                <a:solidFill>
                  <a:prstClr val="black"/>
                </a:solidFill>
              </a:rPr>
              <a:t> to become training ground for politicians seeking </a:t>
            </a:r>
            <a:r>
              <a:rPr lang="en-GB" sz="1600" dirty="0" err="1" smtClean="0">
                <a:solidFill>
                  <a:prstClr val="black"/>
                </a:solidFill>
              </a:rPr>
              <a:t>HoC</a:t>
            </a:r>
            <a:r>
              <a:rPr lang="en-GB" sz="1600" dirty="0" smtClean="0">
                <a:solidFill>
                  <a:prstClr val="black"/>
                </a:solidFill>
              </a:rPr>
              <a:t> seats (or seeking temporary refuge after losing seat), as in Canada &amp; Ireland, changing the relationship between the two Houses and increasing party control -</a:t>
            </a:r>
            <a:r>
              <a:rPr lang="en-GB" sz="1400" dirty="0" smtClean="0">
                <a:solidFill>
                  <a:prstClr val="black"/>
                </a:solidFill>
              </a:rPr>
              <a:t> </a:t>
            </a:r>
            <a:r>
              <a:rPr lang="en-GB" sz="1300" dirty="0" smtClean="0">
                <a:solidFill>
                  <a:prstClr val="black"/>
                </a:solidFill>
                <a:hlinkClick r:id="rId5"/>
              </a:rPr>
              <a:t>http</a:t>
            </a:r>
            <a:r>
              <a:rPr lang="en-GB" sz="1300" dirty="0">
                <a:solidFill>
                  <a:prstClr val="black"/>
                </a:solidFill>
                <a:hlinkClick r:id="rId5"/>
              </a:rPr>
              <a:t>://www.democraticaudit.com/?</a:t>
            </a:r>
            <a:r>
              <a:rPr lang="en-GB" sz="1300" dirty="0" smtClean="0">
                <a:solidFill>
                  <a:prstClr val="black"/>
                </a:solidFill>
                <a:hlinkClick r:id="rId5"/>
              </a:rPr>
              <a:t>p=3098</a:t>
            </a:r>
            <a:r>
              <a:rPr lang="en-GB" sz="1300" dirty="0" smtClean="0">
                <a:solidFill>
                  <a:prstClr val="black"/>
                </a:solidFill>
              </a:rPr>
              <a:t> </a:t>
            </a:r>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r>
              <a:rPr lang="en-GB" sz="3800" b="1" dirty="0" smtClean="0">
                <a:blipFill dpi="0" rotWithShape="1">
                  <a:blip r:embed="rId6">
                    <a:extLst>
                      <a:ext uri="{28A0092B-C50C-407E-A947-70E740481C1C}">
                        <a14:useLocalDpi xmlns:a14="http://schemas.microsoft.com/office/drawing/2010/main" val="0"/>
                      </a:ext>
                    </a:extLst>
                  </a:blip>
                  <a:srcRect/>
                  <a:stretch>
                    <a:fillRect/>
                  </a:stretch>
                </a:blipFill>
              </a:rPr>
              <a:t>Controversy over </a:t>
            </a:r>
            <a:r>
              <a:rPr lang="en-GB" sz="3800" b="1" dirty="0" err="1" smtClean="0">
                <a:blipFill dpi="0" rotWithShape="1">
                  <a:blip r:embed="rId6">
                    <a:extLst>
                      <a:ext uri="{28A0092B-C50C-407E-A947-70E740481C1C}">
                        <a14:useLocalDpi xmlns:a14="http://schemas.microsoft.com/office/drawing/2010/main" val="0"/>
                      </a:ext>
                    </a:extLst>
                  </a:blip>
                  <a:srcRect/>
                  <a:stretch>
                    <a:fillRect/>
                  </a:stretch>
                </a:blipFill>
              </a:rPr>
              <a:t>HoL</a:t>
            </a:r>
            <a:r>
              <a:rPr lang="en-GB" sz="3800" b="1" dirty="0" smtClean="0">
                <a:blipFill dpi="0" rotWithShape="1">
                  <a:blip r:embed="rId6">
                    <a:extLst>
                      <a:ext uri="{28A0092B-C50C-407E-A947-70E740481C1C}">
                        <a14:useLocalDpi xmlns:a14="http://schemas.microsoft.com/office/drawing/2010/main" val="0"/>
                      </a:ext>
                    </a:extLst>
                  </a:blip>
                  <a:srcRect/>
                  <a:stretch>
                    <a:fillRect/>
                  </a:stretch>
                </a:blipFill>
              </a:rPr>
              <a:t> Appointments</a:t>
            </a:r>
            <a:endParaRPr lang="en-GB" sz="3800" b="1" dirty="0">
              <a:blipFill dpi="0" rotWithShape="1">
                <a:blip r:embed="rId6">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
        <p:nvSpPr>
          <p:cNvPr id="7" name="TextBox 6"/>
          <p:cNvSpPr txBox="1"/>
          <p:nvPr/>
        </p:nvSpPr>
        <p:spPr>
          <a:xfrm>
            <a:off x="3347864" y="6209928"/>
            <a:ext cx="2664296" cy="648072"/>
          </a:xfrm>
          <a:prstGeom prst="rect">
            <a:avLst/>
          </a:prstGeom>
        </p:spPr>
        <p:txBody>
          <a:bodyPr vert="horz" wrap="square" lIns="91440" tIns="45720" rIns="91440" bIns="45720" rtlCol="0">
            <a:normAutofit/>
          </a:bodyPr>
          <a:lstStyle/>
          <a:p>
            <a:endParaRPr lang="en-GB" sz="2400" dirty="0"/>
          </a:p>
        </p:txBody>
      </p:sp>
      <p:sp>
        <p:nvSpPr>
          <p:cNvPr id="10" name="TextBox 9"/>
          <p:cNvSpPr txBox="1"/>
          <p:nvPr/>
        </p:nvSpPr>
        <p:spPr>
          <a:xfrm>
            <a:off x="1063362" y="7245424"/>
            <a:ext cx="2284502" cy="576064"/>
          </a:xfrm>
          <a:prstGeom prst="rect">
            <a:avLst/>
          </a:prstGeom>
        </p:spPr>
        <p:txBody>
          <a:bodyPr vert="horz" wrap="square" lIns="91440" tIns="45720" rIns="91440" bIns="45720" rtlCol="0">
            <a:normAutofit/>
          </a:bodyPr>
          <a:lstStyle/>
          <a:p>
            <a:endParaRPr lang="en-GB" sz="2400" dirty="0"/>
          </a:p>
        </p:txBody>
      </p:sp>
    </p:spTree>
    <p:extLst>
      <p:ext uri="{BB962C8B-B14F-4D97-AF65-F5344CB8AC3E}">
        <p14:creationId xmlns:p14="http://schemas.microsoft.com/office/powerpoint/2010/main" val="3745566779"/>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25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250"/>
                            </p:stCondLst>
                            <p:childTnLst>
                              <p:par>
                                <p:cTn id="17" presetID="42" presetClass="entr" presetSubtype="0" fill="hold" grpId="0" nodeType="afterEffect">
                                  <p:stCondLst>
                                    <p:cond delay="10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5250"/>
                            </p:stCondLst>
                            <p:childTnLst>
                              <p:par>
                                <p:cTn id="23" presetID="42" presetClass="entr" presetSubtype="0" fill="hold" grpId="0" nodeType="afterEffect">
                                  <p:stCondLst>
                                    <p:cond delay="100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7250"/>
                            </p:stCondLst>
                            <p:childTnLst>
                              <p:par>
                                <p:cTn id="29" presetID="42" presetClass="entr" presetSubtype="0" fill="hold" grpId="0" nodeType="afterEffect">
                                  <p:stCondLst>
                                    <p:cond delay="100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9250"/>
                            </p:stCondLst>
                            <p:childTnLst>
                              <p:par>
                                <p:cTn id="35" presetID="42" presetClass="entr" presetSubtype="0" fill="hold" grpId="0" nodeType="afterEffect">
                                  <p:stCondLst>
                                    <p:cond delay="100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0" fill="hold">
                            <p:stCondLst>
                              <p:cond delay="11250"/>
                            </p:stCondLst>
                            <p:childTnLst>
                              <p:par>
                                <p:cTn id="41" presetID="42" presetClass="entr" presetSubtype="0" fill="hold" grpId="0" nodeType="afterEffect">
                                  <p:stCondLst>
                                    <p:cond delay="100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1000"/>
                                        <p:tgtEl>
                                          <p:spTgt spid="3">
                                            <p:txEl>
                                              <p:pRg st="7" end="7"/>
                                            </p:txEl>
                                          </p:spTgt>
                                        </p:tgtEl>
                                      </p:cBhvr>
                                    </p:animEffect>
                                    <p:anim calcmode="lin" valueType="num">
                                      <p:cBhvr>
                                        <p:cTn id="4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1000"/>
                                        <p:tgtEl>
                                          <p:spTgt spid="3">
                                            <p:txEl>
                                              <p:pRg st="8" end="8"/>
                                            </p:txEl>
                                          </p:spTgt>
                                        </p:tgtEl>
                                      </p:cBhvr>
                                    </p:animEffect>
                                    <p:anim calcmode="lin" valueType="num">
                                      <p:cBhvr>
                                        <p:cTn id="5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fade">
                                      <p:cBhvr>
                                        <p:cTn id="57" dur="1000"/>
                                        <p:tgtEl>
                                          <p:spTgt spid="3">
                                            <p:txEl>
                                              <p:pRg st="9" end="9"/>
                                            </p:txEl>
                                          </p:spTgt>
                                        </p:tgtEl>
                                      </p:cBhvr>
                                    </p:animEffect>
                                    <p:anim calcmode="lin" valueType="num">
                                      <p:cBhvr>
                                        <p:cTn id="5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52736"/>
            <a:ext cx="8568952" cy="5688632"/>
          </a:xfrm>
        </p:spPr>
        <p:txBody>
          <a:bodyPr>
            <a:noAutofit/>
          </a:bodyPr>
          <a:lstStyle/>
          <a:p>
            <a:pPr marL="174625" indent="-174625">
              <a:spcBef>
                <a:spcPts val="0"/>
              </a:spcBef>
            </a:pPr>
            <a:r>
              <a:rPr lang="en-GB" sz="1800" dirty="0" smtClean="0"/>
              <a:t>Accusation that Cameron created too many Con life peers, straining the convention that previously operated in this area, and creating a House that is far too large</a:t>
            </a:r>
          </a:p>
          <a:p>
            <a:pPr marL="536575" lvl="2" indent="-274638">
              <a:spcBef>
                <a:spcPts val="0"/>
              </a:spcBef>
              <a:buFont typeface="Wingdings" panose="05000000000000000000" pitchFamily="2" charset="2"/>
              <a:buChar char="§"/>
            </a:pPr>
            <a:r>
              <a:rPr lang="en-GB" sz="1600" dirty="0" smtClean="0"/>
              <a:t>Electoral Reform Society &amp; Unlock Democracy call for reform of </a:t>
            </a:r>
            <a:r>
              <a:rPr lang="en-GB" sz="1600" dirty="0" err="1" smtClean="0"/>
              <a:t>HoL</a:t>
            </a:r>
            <a:r>
              <a:rPr lang="en-GB" sz="1600" dirty="0" smtClean="0"/>
              <a:t> </a:t>
            </a:r>
            <a:r>
              <a:rPr lang="en-GB" sz="1600" dirty="0" err="1" smtClean="0"/>
              <a:t>appointmts</a:t>
            </a:r>
            <a:r>
              <a:rPr lang="en-GB" sz="1600" dirty="0" smtClean="0"/>
              <a:t> - </a:t>
            </a:r>
            <a:r>
              <a:rPr lang="en-GB" sz="1300" dirty="0">
                <a:hlinkClick r:id="rId3"/>
              </a:rPr>
              <a:t>http://</a:t>
            </a:r>
            <a:r>
              <a:rPr lang="en-GB" sz="1300" dirty="0" smtClean="0">
                <a:hlinkClick r:id="rId3"/>
              </a:rPr>
              <a:t>www.theguardian.com/commentisfree/2013/aug/01/crowded-house-too-many-lords</a:t>
            </a:r>
            <a:r>
              <a:rPr lang="en-GB" sz="1300" dirty="0" smtClean="0"/>
              <a:t>  and  </a:t>
            </a:r>
            <a:r>
              <a:rPr lang="en-GB" sz="1300" dirty="0" smtClean="0">
                <a:hlinkClick r:id="rId4"/>
              </a:rPr>
              <a:t>http</a:t>
            </a:r>
            <a:r>
              <a:rPr lang="en-GB" sz="1300" dirty="0">
                <a:hlinkClick r:id="rId4"/>
              </a:rPr>
              <a:t>://</a:t>
            </a:r>
            <a:r>
              <a:rPr lang="en-GB" sz="1300" dirty="0" smtClean="0">
                <a:hlinkClick r:id="rId4"/>
              </a:rPr>
              <a:t>blogs.channel4.com/michael-crick-on-politics/cameron-promises-to-cram-yet-more-peers-into-the-lords/2138</a:t>
            </a:r>
            <a:r>
              <a:rPr lang="en-GB" sz="1300" dirty="0" smtClean="0"/>
              <a:t> </a:t>
            </a:r>
          </a:p>
          <a:p>
            <a:pPr marL="174625" lvl="1" indent="-174625">
              <a:spcBef>
                <a:spcPts val="0"/>
              </a:spcBef>
            </a:pPr>
            <a:endParaRPr lang="en-GB" sz="1200" dirty="0"/>
          </a:p>
          <a:p>
            <a:pPr marL="174625" lvl="1" indent="-174625">
              <a:spcBef>
                <a:spcPts val="0"/>
              </a:spcBef>
              <a:buFont typeface="Arial" panose="020B0604020202020204" pitchFamily="34" charset="0"/>
              <a:buChar char="•"/>
            </a:pPr>
            <a:r>
              <a:rPr lang="en-GB" sz="1800" dirty="0" smtClean="0">
                <a:solidFill>
                  <a:prstClr val="black"/>
                </a:solidFill>
              </a:rPr>
              <a:t>A House of Lords Reform Bill has made progress in 2013-14 as a Private Members Bill</a:t>
            </a:r>
          </a:p>
          <a:p>
            <a:pPr marL="541338" lvl="2">
              <a:spcBef>
                <a:spcPts val="0"/>
              </a:spcBef>
            </a:pPr>
            <a:r>
              <a:rPr lang="en-GB" sz="1600" dirty="0">
                <a:solidFill>
                  <a:prstClr val="black"/>
                </a:solidFill>
              </a:rPr>
              <a:t>Lord Steele (former LD leader) has been proposing such a bill annually for </a:t>
            </a:r>
            <a:r>
              <a:rPr lang="en-GB" sz="1600" dirty="0" smtClean="0">
                <a:solidFill>
                  <a:prstClr val="black"/>
                </a:solidFill>
              </a:rPr>
              <a:t>6 years </a:t>
            </a:r>
            <a:r>
              <a:rPr lang="en-GB" sz="1600" dirty="0">
                <a:solidFill>
                  <a:prstClr val="black"/>
                </a:solidFill>
              </a:rPr>
              <a:t>(passed </a:t>
            </a:r>
            <a:r>
              <a:rPr lang="en-GB" sz="1600" dirty="0" err="1">
                <a:solidFill>
                  <a:prstClr val="black"/>
                </a:solidFill>
              </a:rPr>
              <a:t>HoL</a:t>
            </a:r>
            <a:r>
              <a:rPr lang="en-GB" sz="1600" dirty="0">
                <a:solidFill>
                  <a:prstClr val="black"/>
                </a:solidFill>
              </a:rPr>
              <a:t> in </a:t>
            </a:r>
            <a:r>
              <a:rPr lang="en-GB" sz="1600" dirty="0" smtClean="0">
                <a:solidFill>
                  <a:prstClr val="black"/>
                </a:solidFill>
              </a:rPr>
              <a:t>2012 &amp; 2013</a:t>
            </a:r>
            <a:r>
              <a:rPr lang="en-GB" sz="1600" dirty="0">
                <a:solidFill>
                  <a:prstClr val="black"/>
                </a:solidFill>
              </a:rPr>
              <a:t>), but </a:t>
            </a:r>
            <a:r>
              <a:rPr lang="en-GB" sz="1600" dirty="0" smtClean="0">
                <a:solidFill>
                  <a:prstClr val="black"/>
                </a:solidFill>
              </a:rPr>
              <a:t>made </a:t>
            </a:r>
            <a:r>
              <a:rPr lang="en-GB" sz="1600" dirty="0">
                <a:solidFill>
                  <a:prstClr val="black"/>
                </a:solidFill>
              </a:rPr>
              <a:t>no progress in </a:t>
            </a:r>
            <a:r>
              <a:rPr lang="en-GB" sz="1600" dirty="0" err="1" smtClean="0">
                <a:solidFill>
                  <a:prstClr val="black"/>
                </a:solidFill>
              </a:rPr>
              <a:t>HoC</a:t>
            </a:r>
            <a:r>
              <a:rPr lang="en-GB" sz="1600" dirty="0" smtClean="0">
                <a:solidFill>
                  <a:prstClr val="black"/>
                </a:solidFill>
              </a:rPr>
              <a:t>–  </a:t>
            </a:r>
            <a:r>
              <a:rPr lang="en-GB" sz="1600" dirty="0">
                <a:solidFill>
                  <a:prstClr val="black"/>
                </a:solidFill>
              </a:rPr>
              <a:t>keen reformers opposed it as removing </a:t>
            </a:r>
            <a:r>
              <a:rPr lang="en-GB" sz="1600" dirty="0" smtClean="0">
                <a:solidFill>
                  <a:prstClr val="black"/>
                </a:solidFill>
              </a:rPr>
              <a:t>worse </a:t>
            </a:r>
            <a:r>
              <a:rPr lang="en-GB" sz="1600" dirty="0">
                <a:solidFill>
                  <a:prstClr val="black"/>
                </a:solidFill>
              </a:rPr>
              <a:t>abuses and so increasing </a:t>
            </a:r>
            <a:r>
              <a:rPr lang="en-GB" sz="1600" dirty="0" err="1">
                <a:solidFill>
                  <a:prstClr val="black"/>
                </a:solidFill>
              </a:rPr>
              <a:t>HoL</a:t>
            </a:r>
            <a:r>
              <a:rPr lang="en-GB" sz="1600" dirty="0">
                <a:solidFill>
                  <a:prstClr val="black"/>
                </a:solidFill>
              </a:rPr>
              <a:t> legitimacy, while leaving the </a:t>
            </a:r>
            <a:r>
              <a:rPr lang="en-GB" sz="1600" dirty="0" err="1">
                <a:solidFill>
                  <a:prstClr val="black"/>
                </a:solidFill>
              </a:rPr>
              <a:t>hered</a:t>
            </a:r>
            <a:r>
              <a:rPr lang="en-GB" sz="1600" dirty="0">
                <a:solidFill>
                  <a:prstClr val="black"/>
                </a:solidFill>
              </a:rPr>
              <a:t>/unelected principle </a:t>
            </a:r>
            <a:r>
              <a:rPr lang="en-GB" sz="1600" dirty="0" smtClean="0">
                <a:solidFill>
                  <a:prstClr val="black"/>
                </a:solidFill>
              </a:rPr>
              <a:t>intact.</a:t>
            </a:r>
          </a:p>
          <a:p>
            <a:pPr marL="541338" lvl="2">
              <a:spcBef>
                <a:spcPts val="0"/>
              </a:spcBef>
            </a:pPr>
            <a:r>
              <a:rPr lang="en-GB" sz="1600" dirty="0" smtClean="0">
                <a:solidFill>
                  <a:prstClr val="black"/>
                </a:solidFill>
              </a:rPr>
              <a:t>but </a:t>
            </a:r>
            <a:r>
              <a:rPr lang="en-GB" sz="1600" dirty="0">
                <a:solidFill>
                  <a:prstClr val="black"/>
                </a:solidFill>
              </a:rPr>
              <a:t>following failure of Clegg proposals in 2012, Con MP Dan </a:t>
            </a:r>
            <a:r>
              <a:rPr lang="en-GB" sz="1600" dirty="0" err="1">
                <a:solidFill>
                  <a:prstClr val="black"/>
                </a:solidFill>
              </a:rPr>
              <a:t>Byles</a:t>
            </a:r>
            <a:r>
              <a:rPr lang="en-GB" sz="1600" dirty="0">
                <a:solidFill>
                  <a:prstClr val="black"/>
                </a:solidFill>
              </a:rPr>
              <a:t> used his 5</a:t>
            </a:r>
            <a:r>
              <a:rPr lang="en-GB" sz="1600" baseline="30000" dirty="0">
                <a:solidFill>
                  <a:prstClr val="black"/>
                </a:solidFill>
              </a:rPr>
              <a:t>th</a:t>
            </a:r>
            <a:r>
              <a:rPr lang="en-GB" sz="1600" dirty="0">
                <a:solidFill>
                  <a:prstClr val="black"/>
                </a:solidFill>
              </a:rPr>
              <a:t> place in PMB Ballot to introduce a new version – backed by </a:t>
            </a:r>
            <a:r>
              <a:rPr lang="en-GB" sz="1600" dirty="0" err="1">
                <a:solidFill>
                  <a:prstClr val="black"/>
                </a:solidFill>
              </a:rPr>
              <a:t>HoC</a:t>
            </a:r>
            <a:r>
              <a:rPr lang="en-GB" sz="1600" dirty="0">
                <a:solidFill>
                  <a:prstClr val="black"/>
                </a:solidFill>
              </a:rPr>
              <a:t> Political &amp; Constitutional Reform </a:t>
            </a:r>
            <a:r>
              <a:rPr lang="en-GB" sz="1600" dirty="0" err="1">
                <a:solidFill>
                  <a:prstClr val="black"/>
                </a:solidFill>
              </a:rPr>
              <a:t>Cttee</a:t>
            </a:r>
            <a:endParaRPr lang="en-GB" sz="1600" dirty="0">
              <a:solidFill>
                <a:prstClr val="black"/>
              </a:solidFill>
            </a:endParaRPr>
          </a:p>
          <a:p>
            <a:pPr marL="541338" lvl="2">
              <a:spcBef>
                <a:spcPts val="0"/>
              </a:spcBef>
            </a:pPr>
            <a:r>
              <a:rPr lang="en-GB" sz="1600" dirty="0" smtClean="0">
                <a:solidFill>
                  <a:prstClr val="black"/>
                </a:solidFill>
              </a:rPr>
              <a:t>Would allow peers to </a:t>
            </a:r>
            <a:r>
              <a:rPr lang="en-GB" sz="1600" b="1" dirty="0" smtClean="0">
                <a:solidFill>
                  <a:prstClr val="black"/>
                </a:solidFill>
              </a:rPr>
              <a:t>permanently retire</a:t>
            </a:r>
            <a:r>
              <a:rPr lang="en-GB" sz="1600" dirty="0" smtClean="0">
                <a:solidFill>
                  <a:prstClr val="black"/>
                </a:solidFill>
              </a:rPr>
              <a:t>, and for </a:t>
            </a:r>
            <a:r>
              <a:rPr lang="en-GB" sz="1600" b="1" dirty="0" err="1" smtClean="0">
                <a:solidFill>
                  <a:prstClr val="black"/>
                </a:solidFill>
              </a:rPr>
              <a:t>explusion</a:t>
            </a:r>
            <a:r>
              <a:rPr lang="en-GB" sz="1600" b="1" dirty="0" smtClean="0">
                <a:solidFill>
                  <a:prstClr val="black"/>
                </a:solidFill>
              </a:rPr>
              <a:t> </a:t>
            </a:r>
            <a:r>
              <a:rPr lang="en-GB" sz="1600" dirty="0" smtClean="0">
                <a:solidFill>
                  <a:prstClr val="black"/>
                </a:solidFill>
              </a:rPr>
              <a:t>of those convicted of </a:t>
            </a:r>
            <a:r>
              <a:rPr lang="en-GB" sz="1600" b="1" dirty="0" smtClean="0">
                <a:solidFill>
                  <a:prstClr val="black"/>
                </a:solidFill>
              </a:rPr>
              <a:t>serious wrongdoing</a:t>
            </a:r>
            <a:r>
              <a:rPr lang="en-GB" sz="1600" dirty="0" smtClean="0">
                <a:solidFill>
                  <a:prstClr val="black"/>
                </a:solidFill>
              </a:rPr>
              <a:t>, or who </a:t>
            </a:r>
            <a:r>
              <a:rPr lang="en-GB" sz="1600" b="1" dirty="0" smtClean="0">
                <a:solidFill>
                  <a:prstClr val="black"/>
                </a:solidFill>
              </a:rPr>
              <a:t>fail to attend </a:t>
            </a:r>
            <a:r>
              <a:rPr lang="en-GB" sz="1600" dirty="0" smtClean="0">
                <a:solidFill>
                  <a:prstClr val="black"/>
                </a:solidFill>
              </a:rPr>
              <a:t>for a whole Session.</a:t>
            </a:r>
          </a:p>
          <a:p>
            <a:pPr marL="541338" lvl="2">
              <a:spcBef>
                <a:spcPts val="0"/>
              </a:spcBef>
            </a:pPr>
            <a:r>
              <a:rPr lang="en-GB" sz="1600" dirty="0" smtClean="0">
                <a:solidFill>
                  <a:prstClr val="black"/>
                </a:solidFill>
              </a:rPr>
              <a:t>but does </a:t>
            </a:r>
            <a:r>
              <a:rPr lang="en-GB" sz="1600" i="1" u="sng" dirty="0" smtClean="0">
                <a:solidFill>
                  <a:prstClr val="black"/>
                </a:solidFill>
              </a:rPr>
              <a:t>not</a:t>
            </a:r>
            <a:r>
              <a:rPr lang="en-GB" sz="1600" dirty="0" smtClean="0">
                <a:solidFill>
                  <a:prstClr val="black"/>
                </a:solidFill>
              </a:rPr>
              <a:t> affect </a:t>
            </a:r>
            <a:r>
              <a:rPr lang="en-GB" sz="1600" dirty="0" err="1" smtClean="0">
                <a:solidFill>
                  <a:prstClr val="black"/>
                </a:solidFill>
              </a:rPr>
              <a:t>hereditaries</a:t>
            </a:r>
            <a:r>
              <a:rPr lang="en-GB" sz="1600" dirty="0" smtClean="0">
                <a:solidFill>
                  <a:prstClr val="black"/>
                </a:solidFill>
              </a:rPr>
              <a:t>, increase the powers of the </a:t>
            </a:r>
            <a:r>
              <a:rPr lang="en-GB" sz="1600" dirty="0" err="1" smtClean="0">
                <a:solidFill>
                  <a:prstClr val="black"/>
                </a:solidFill>
              </a:rPr>
              <a:t>Appts</a:t>
            </a:r>
            <a:r>
              <a:rPr lang="en-GB" sz="1600" dirty="0" smtClean="0">
                <a:solidFill>
                  <a:prstClr val="black"/>
                </a:solidFill>
              </a:rPr>
              <a:t> </a:t>
            </a:r>
            <a:r>
              <a:rPr lang="en-GB" sz="1600" dirty="0" err="1" smtClean="0">
                <a:solidFill>
                  <a:prstClr val="black"/>
                </a:solidFill>
              </a:rPr>
              <a:t>Comm</a:t>
            </a:r>
            <a:r>
              <a:rPr lang="en-GB" sz="1600" dirty="0" smtClean="0">
                <a:solidFill>
                  <a:prstClr val="black"/>
                </a:solidFill>
              </a:rPr>
              <a:t> or cap size</a:t>
            </a:r>
            <a:r>
              <a:rPr lang="en-GB" sz="1600" dirty="0" smtClean="0"/>
              <a:t> of the </a:t>
            </a:r>
            <a:r>
              <a:rPr lang="en-GB" sz="1600" dirty="0" err="1" smtClean="0"/>
              <a:t>HoL</a:t>
            </a:r>
            <a:r>
              <a:rPr lang="en-GB" sz="1600" dirty="0" smtClean="0"/>
              <a:t>, reducing patronage  - </a:t>
            </a:r>
            <a:r>
              <a:rPr lang="en-GB" sz="1600" dirty="0"/>
              <a:t>Original Steele </a:t>
            </a:r>
            <a:r>
              <a:rPr lang="en-GB" sz="1600" dirty="0" smtClean="0"/>
              <a:t>proposals included a statutory </a:t>
            </a:r>
            <a:r>
              <a:rPr lang="en-GB" sz="1600" dirty="0" err="1" smtClean="0"/>
              <a:t>Appts</a:t>
            </a:r>
            <a:r>
              <a:rPr lang="en-GB" sz="1600" dirty="0" smtClean="0"/>
              <a:t> </a:t>
            </a:r>
            <a:r>
              <a:rPr lang="en-GB" sz="1600" dirty="0" err="1" smtClean="0"/>
              <a:t>Comm</a:t>
            </a:r>
            <a:r>
              <a:rPr lang="en-GB" sz="1600" dirty="0" smtClean="0"/>
              <a:t> + end to hereditary by-elections, but these removed to help overcome opposition in the </a:t>
            </a:r>
            <a:r>
              <a:rPr lang="en-GB" sz="1600" dirty="0" err="1" smtClean="0"/>
              <a:t>HoL</a:t>
            </a:r>
            <a:r>
              <a:rPr lang="en-GB" sz="1600" dirty="0" smtClean="0"/>
              <a:t> (Feb 2012)</a:t>
            </a:r>
          </a:p>
          <a:p>
            <a:pPr marL="541338" lvl="2">
              <a:spcBef>
                <a:spcPts val="0"/>
              </a:spcBef>
            </a:pPr>
            <a:r>
              <a:rPr lang="en-GB" sz="1600" dirty="0" err="1" smtClean="0">
                <a:solidFill>
                  <a:prstClr val="black"/>
                </a:solidFill>
              </a:rPr>
              <a:t>Byles</a:t>
            </a:r>
            <a:r>
              <a:rPr lang="en-GB" sz="1600" dirty="0" smtClean="0">
                <a:solidFill>
                  <a:prstClr val="black"/>
                </a:solidFill>
              </a:rPr>
              <a:t> Bill passed </a:t>
            </a:r>
            <a:r>
              <a:rPr lang="en-GB" sz="1600" dirty="0" err="1" smtClean="0">
                <a:solidFill>
                  <a:prstClr val="black"/>
                </a:solidFill>
              </a:rPr>
              <a:t>HoC</a:t>
            </a:r>
            <a:r>
              <a:rPr lang="en-GB" sz="1600" dirty="0" smtClean="0">
                <a:solidFill>
                  <a:prstClr val="black"/>
                </a:solidFill>
              </a:rPr>
              <a:t> </a:t>
            </a:r>
            <a:r>
              <a:rPr lang="en-GB" sz="1600" dirty="0">
                <a:solidFill>
                  <a:prstClr val="black"/>
                </a:solidFill>
              </a:rPr>
              <a:t> </a:t>
            </a:r>
            <a:r>
              <a:rPr lang="en-GB" sz="1600" dirty="0" smtClean="0">
                <a:solidFill>
                  <a:prstClr val="black"/>
                </a:solidFill>
              </a:rPr>
              <a:t>Feb 2014</a:t>
            </a:r>
            <a:r>
              <a:rPr lang="en-GB" sz="1600" dirty="0">
                <a:solidFill>
                  <a:prstClr val="black"/>
                </a:solidFill>
              </a:rPr>
              <a:t>, with </a:t>
            </a:r>
            <a:r>
              <a:rPr lang="en-GB" sz="1600" dirty="0" err="1" smtClean="0">
                <a:solidFill>
                  <a:prstClr val="black"/>
                </a:solidFill>
              </a:rPr>
              <a:t>Govt</a:t>
            </a:r>
            <a:r>
              <a:rPr lang="en-GB" sz="1600" dirty="0" smtClean="0">
                <a:solidFill>
                  <a:prstClr val="black"/>
                </a:solidFill>
              </a:rPr>
              <a:t> and </a:t>
            </a:r>
            <a:r>
              <a:rPr lang="en-GB" sz="1600" dirty="0" err="1" smtClean="0">
                <a:solidFill>
                  <a:prstClr val="black"/>
                </a:solidFill>
              </a:rPr>
              <a:t>Opp</a:t>
            </a:r>
            <a:r>
              <a:rPr lang="en-GB" sz="1600" dirty="0" smtClean="0">
                <a:solidFill>
                  <a:prstClr val="black"/>
                </a:solidFill>
              </a:rPr>
              <a:t> support, then passed </a:t>
            </a:r>
            <a:r>
              <a:rPr lang="en-GB" sz="1600" dirty="0" err="1" smtClean="0">
                <a:solidFill>
                  <a:prstClr val="black"/>
                </a:solidFill>
              </a:rPr>
              <a:t>HoL</a:t>
            </a:r>
            <a:r>
              <a:rPr lang="en-GB" sz="1600" dirty="0" smtClean="0">
                <a:solidFill>
                  <a:prstClr val="black"/>
                </a:solidFill>
              </a:rPr>
              <a:t> in May 2014 to become law – first retirements under the  House of Lords Reform Act in autumn 2014.</a:t>
            </a:r>
          </a:p>
          <a:p>
            <a:pPr marL="541338" lvl="2">
              <a:spcBef>
                <a:spcPts val="0"/>
              </a:spcBef>
            </a:pPr>
            <a:r>
              <a:rPr lang="en-GB" sz="1600" dirty="0" smtClean="0">
                <a:solidFill>
                  <a:prstClr val="black"/>
                </a:solidFill>
              </a:rPr>
              <a:t>Some criticism (</a:t>
            </a:r>
            <a:r>
              <a:rPr lang="en-GB" sz="1600" dirty="0" err="1" smtClean="0">
                <a:solidFill>
                  <a:prstClr val="black"/>
                </a:solidFill>
              </a:rPr>
              <a:t>esp</a:t>
            </a:r>
            <a:r>
              <a:rPr lang="en-GB" sz="1600" dirty="0" smtClean="0">
                <a:solidFill>
                  <a:prstClr val="black"/>
                </a:solidFill>
              </a:rPr>
              <a:t> from Prof Meg Russell) that proposals would allow </a:t>
            </a:r>
            <a:r>
              <a:rPr lang="en-GB" sz="1600" dirty="0" err="1" smtClean="0">
                <a:solidFill>
                  <a:prstClr val="black"/>
                </a:solidFill>
              </a:rPr>
              <a:t>HoL</a:t>
            </a:r>
            <a:r>
              <a:rPr lang="en-GB" sz="1600" dirty="0" smtClean="0">
                <a:solidFill>
                  <a:prstClr val="black"/>
                </a:solidFill>
              </a:rPr>
              <a:t> to become training ground for politicians seeking </a:t>
            </a:r>
            <a:r>
              <a:rPr lang="en-GB" sz="1600" dirty="0" err="1" smtClean="0">
                <a:solidFill>
                  <a:prstClr val="black"/>
                </a:solidFill>
              </a:rPr>
              <a:t>HoC</a:t>
            </a:r>
            <a:r>
              <a:rPr lang="en-GB" sz="1600" dirty="0" smtClean="0">
                <a:solidFill>
                  <a:prstClr val="black"/>
                </a:solidFill>
              </a:rPr>
              <a:t> seats (or seeking temporary refuge after losing seat), as in Canada &amp; Ireland, changing the relationship between the two Houses and increasing party control -</a:t>
            </a:r>
            <a:r>
              <a:rPr lang="en-GB" sz="1400" dirty="0" smtClean="0">
                <a:solidFill>
                  <a:prstClr val="black"/>
                </a:solidFill>
              </a:rPr>
              <a:t> </a:t>
            </a:r>
            <a:r>
              <a:rPr lang="en-GB" sz="1300" dirty="0" smtClean="0">
                <a:solidFill>
                  <a:prstClr val="black"/>
                </a:solidFill>
                <a:hlinkClick r:id="rId5"/>
              </a:rPr>
              <a:t>http</a:t>
            </a:r>
            <a:r>
              <a:rPr lang="en-GB" sz="1300" dirty="0">
                <a:solidFill>
                  <a:prstClr val="black"/>
                </a:solidFill>
                <a:hlinkClick r:id="rId5"/>
              </a:rPr>
              <a:t>://www.democraticaudit.com/?</a:t>
            </a:r>
            <a:r>
              <a:rPr lang="en-GB" sz="1300" dirty="0" smtClean="0">
                <a:solidFill>
                  <a:prstClr val="black"/>
                </a:solidFill>
                <a:hlinkClick r:id="rId5"/>
              </a:rPr>
              <a:t>p=3098</a:t>
            </a:r>
            <a:r>
              <a:rPr lang="en-GB" sz="1300" dirty="0" smtClean="0">
                <a:solidFill>
                  <a:prstClr val="black"/>
                </a:solidFill>
              </a:rPr>
              <a:t> </a:t>
            </a:r>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r>
              <a:rPr lang="en-GB" sz="3800" b="1" dirty="0" smtClean="0">
                <a:blipFill dpi="0" rotWithShape="1">
                  <a:blip r:embed="rId6">
                    <a:extLst>
                      <a:ext uri="{28A0092B-C50C-407E-A947-70E740481C1C}">
                        <a14:useLocalDpi xmlns:a14="http://schemas.microsoft.com/office/drawing/2010/main" val="0"/>
                      </a:ext>
                    </a:extLst>
                  </a:blip>
                  <a:srcRect/>
                  <a:stretch>
                    <a:fillRect/>
                  </a:stretch>
                </a:blipFill>
              </a:rPr>
              <a:t>Controversy over </a:t>
            </a:r>
            <a:r>
              <a:rPr lang="en-GB" sz="3800" b="1" dirty="0" err="1" smtClean="0">
                <a:blipFill dpi="0" rotWithShape="1">
                  <a:blip r:embed="rId6">
                    <a:extLst>
                      <a:ext uri="{28A0092B-C50C-407E-A947-70E740481C1C}">
                        <a14:useLocalDpi xmlns:a14="http://schemas.microsoft.com/office/drawing/2010/main" val="0"/>
                      </a:ext>
                    </a:extLst>
                  </a:blip>
                  <a:srcRect/>
                  <a:stretch>
                    <a:fillRect/>
                  </a:stretch>
                </a:blipFill>
              </a:rPr>
              <a:t>HoL</a:t>
            </a:r>
            <a:r>
              <a:rPr lang="en-GB" sz="3800" b="1" dirty="0" smtClean="0">
                <a:blipFill dpi="0" rotWithShape="1">
                  <a:blip r:embed="rId6">
                    <a:extLst>
                      <a:ext uri="{28A0092B-C50C-407E-A947-70E740481C1C}">
                        <a14:useLocalDpi xmlns:a14="http://schemas.microsoft.com/office/drawing/2010/main" val="0"/>
                      </a:ext>
                    </a:extLst>
                  </a:blip>
                  <a:srcRect/>
                  <a:stretch>
                    <a:fillRect/>
                  </a:stretch>
                </a:blipFill>
              </a:rPr>
              <a:t> Appointments</a:t>
            </a:r>
            <a:endParaRPr lang="en-GB" sz="3800" b="1" dirty="0">
              <a:blipFill dpi="0" rotWithShape="1">
                <a:blip r:embed="rId6">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pic>
        <p:nvPicPr>
          <p:cNvPr id="2050" name="Picture 2" descr="https://encrypted-tbn2.gstatic.com/images?q=tbn:ANd9GcQqqfQBvWMSbaf0MtNhnYwfHR-RvuYHkYy27HGfrpKV3Nd6LijWlQ"/>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116632"/>
            <a:ext cx="9223073" cy="553384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347864" y="6209928"/>
            <a:ext cx="2664296" cy="648072"/>
          </a:xfrm>
          <a:prstGeom prst="rect">
            <a:avLst/>
          </a:prstGeom>
        </p:spPr>
        <p:txBody>
          <a:bodyPr vert="horz" wrap="square" lIns="91440" tIns="45720" rIns="91440" bIns="45720" rtlCol="0">
            <a:normAutofit/>
          </a:bodyPr>
          <a:lstStyle/>
          <a:p>
            <a:endParaRPr lang="en-GB" sz="2400" dirty="0"/>
          </a:p>
        </p:txBody>
      </p:sp>
      <p:sp>
        <p:nvSpPr>
          <p:cNvPr id="10" name="TextBox 9"/>
          <p:cNvSpPr txBox="1"/>
          <p:nvPr/>
        </p:nvSpPr>
        <p:spPr>
          <a:xfrm>
            <a:off x="1063362" y="7245424"/>
            <a:ext cx="2284502" cy="576064"/>
          </a:xfrm>
          <a:prstGeom prst="rect">
            <a:avLst/>
          </a:prstGeom>
        </p:spPr>
        <p:txBody>
          <a:bodyPr vert="horz" wrap="square" lIns="91440" tIns="45720" rIns="91440" bIns="45720" rtlCol="0">
            <a:normAutofit/>
          </a:bodyPr>
          <a:lstStyle/>
          <a:p>
            <a:endParaRPr lang="en-GB" sz="2400" dirty="0"/>
          </a:p>
        </p:txBody>
      </p:sp>
      <p:graphicFrame>
        <p:nvGraphicFramePr>
          <p:cNvPr id="15" name="Chart 14"/>
          <p:cNvGraphicFramePr>
            <a:graphicFrameLocks/>
          </p:cNvGraphicFramePr>
          <p:nvPr>
            <p:extLst>
              <p:ext uri="{D42A27DB-BD31-4B8C-83A1-F6EECF244321}">
                <p14:modId xmlns:p14="http://schemas.microsoft.com/office/powerpoint/2010/main" val="1781684558"/>
              </p:ext>
            </p:extLst>
          </p:nvPr>
        </p:nvGraphicFramePr>
        <p:xfrm>
          <a:off x="0" y="7783"/>
          <a:ext cx="9144000" cy="6850217"/>
        </p:xfrm>
        <a:graphic>
          <a:graphicData uri="http://schemas.openxmlformats.org/drawingml/2006/chart">
            <c:chart xmlns:c="http://schemas.openxmlformats.org/drawingml/2006/chart" xmlns:r="http://schemas.openxmlformats.org/officeDocument/2006/relationships" r:id="rId9"/>
          </a:graphicData>
        </a:graphic>
      </p:graphicFrame>
      <p:sp>
        <p:nvSpPr>
          <p:cNvPr id="11" name="TextBox 10"/>
          <p:cNvSpPr txBox="1"/>
          <p:nvPr/>
        </p:nvSpPr>
        <p:spPr>
          <a:xfrm>
            <a:off x="815667" y="1196752"/>
            <a:ext cx="2068477" cy="576064"/>
          </a:xfrm>
          <a:prstGeom prst="rect">
            <a:avLst/>
          </a:prstGeom>
          <a:solidFill>
            <a:srgbClr val="FFFFFF">
              <a:alpha val="50196"/>
            </a:srgbClr>
          </a:solidFill>
        </p:spPr>
        <p:txBody>
          <a:bodyPr vert="horz" wrap="square" lIns="91440" tIns="45720" rIns="91440" bIns="45720" rtlCol="0" anchor="ctr" anchorCtr="1">
            <a:noAutofit/>
          </a:bodyPr>
          <a:lstStyle/>
          <a:p>
            <a:r>
              <a:rPr lang="en-GB" b="1" dirty="0" smtClean="0"/>
              <a:t>Av 32 </a:t>
            </a:r>
            <a:r>
              <a:rPr lang="en-GB" b="1" dirty="0" err="1" smtClean="0"/>
              <a:t>apptmts</a:t>
            </a:r>
            <a:r>
              <a:rPr lang="en-GB" b="1" dirty="0" smtClean="0"/>
              <a:t> p.a.</a:t>
            </a:r>
          </a:p>
          <a:p>
            <a:pPr algn="ctr"/>
            <a:r>
              <a:rPr lang="en-GB" b="1" dirty="0" smtClean="0"/>
              <a:t>41% Labour </a:t>
            </a:r>
          </a:p>
          <a:p>
            <a:pPr algn="ctr"/>
            <a:r>
              <a:rPr lang="en-GB" b="1" dirty="0" smtClean="0"/>
              <a:t>(vs </a:t>
            </a:r>
            <a:r>
              <a:rPr lang="en-GB" b="1" dirty="0" err="1" smtClean="0"/>
              <a:t>av</a:t>
            </a:r>
            <a:r>
              <a:rPr lang="en-GB" b="1" dirty="0" smtClean="0"/>
              <a:t> 61% of </a:t>
            </a:r>
            <a:r>
              <a:rPr lang="en-GB" b="1" dirty="0" err="1" smtClean="0"/>
              <a:t>HoC</a:t>
            </a:r>
            <a:r>
              <a:rPr lang="en-GB" b="1" dirty="0" smtClean="0"/>
              <a:t>)</a:t>
            </a:r>
            <a:endParaRPr lang="en-GB" b="1" dirty="0"/>
          </a:p>
        </p:txBody>
      </p:sp>
      <p:sp>
        <p:nvSpPr>
          <p:cNvPr id="13" name="TextBox 12"/>
          <p:cNvSpPr txBox="1"/>
          <p:nvPr/>
        </p:nvSpPr>
        <p:spPr>
          <a:xfrm>
            <a:off x="3629773" y="3300292"/>
            <a:ext cx="2068477" cy="576064"/>
          </a:xfrm>
          <a:prstGeom prst="rect">
            <a:avLst/>
          </a:prstGeom>
          <a:solidFill>
            <a:srgbClr val="FFFFFF"/>
          </a:solidFill>
        </p:spPr>
        <p:txBody>
          <a:bodyPr vert="horz" wrap="square" lIns="91440" tIns="45720" rIns="91440" bIns="45720" rtlCol="0" anchor="ctr" anchorCtr="1">
            <a:noAutofit/>
          </a:bodyPr>
          <a:lstStyle/>
          <a:p>
            <a:r>
              <a:rPr lang="en-GB" b="1" dirty="0" smtClean="0"/>
              <a:t>Av 30 </a:t>
            </a:r>
            <a:r>
              <a:rPr lang="en-GB" b="1" dirty="0" err="1" smtClean="0"/>
              <a:t>apptmts</a:t>
            </a:r>
            <a:r>
              <a:rPr lang="en-GB" b="1" dirty="0" smtClean="0"/>
              <a:t> p.a.</a:t>
            </a:r>
          </a:p>
          <a:p>
            <a:pPr algn="ctr"/>
            <a:r>
              <a:rPr lang="en-GB" b="1" dirty="0" smtClean="0"/>
              <a:t>44% Labour</a:t>
            </a:r>
          </a:p>
          <a:p>
            <a:pPr algn="ctr"/>
            <a:r>
              <a:rPr lang="en-GB" b="1" dirty="0" smtClean="0"/>
              <a:t>(vs 55% of </a:t>
            </a:r>
            <a:r>
              <a:rPr lang="en-GB" b="1" dirty="0" err="1" smtClean="0"/>
              <a:t>HoC</a:t>
            </a:r>
            <a:r>
              <a:rPr lang="en-GB" b="1" dirty="0" smtClean="0"/>
              <a:t>)</a:t>
            </a:r>
            <a:endParaRPr lang="en-GB" b="1" dirty="0"/>
          </a:p>
        </p:txBody>
      </p:sp>
      <p:sp>
        <p:nvSpPr>
          <p:cNvPr id="14" name="TextBox 13"/>
          <p:cNvSpPr txBox="1"/>
          <p:nvPr/>
        </p:nvSpPr>
        <p:spPr>
          <a:xfrm>
            <a:off x="5698250" y="1628800"/>
            <a:ext cx="3338246" cy="1080120"/>
          </a:xfrm>
          <a:prstGeom prst="rect">
            <a:avLst/>
          </a:prstGeom>
          <a:solidFill>
            <a:srgbClr val="FFFFFF">
              <a:alpha val="50000"/>
            </a:srgbClr>
          </a:solidFill>
        </p:spPr>
        <p:txBody>
          <a:bodyPr vert="horz" wrap="square" lIns="91440" tIns="45720" rIns="91440" bIns="45720" rtlCol="0" anchor="ctr" anchorCtr="1">
            <a:noAutofit/>
          </a:bodyPr>
          <a:lstStyle/>
          <a:p>
            <a:pPr algn="ctr"/>
            <a:r>
              <a:rPr lang="en-GB" b="1" dirty="0" smtClean="0"/>
              <a:t>Av 41 </a:t>
            </a:r>
            <a:r>
              <a:rPr lang="en-GB" b="1" dirty="0" err="1" smtClean="0"/>
              <a:t>apptmts</a:t>
            </a:r>
            <a:r>
              <a:rPr lang="en-GB" b="1" dirty="0" smtClean="0"/>
              <a:t> p.a.</a:t>
            </a:r>
          </a:p>
          <a:p>
            <a:pPr algn="ctr"/>
            <a:r>
              <a:rPr lang="en-GB" b="1" dirty="0" smtClean="0"/>
              <a:t>49% Con (vs 47% then 51% </a:t>
            </a:r>
            <a:r>
              <a:rPr lang="en-GB" b="1" dirty="0" err="1" smtClean="0"/>
              <a:t>HoC</a:t>
            </a:r>
            <a:r>
              <a:rPr lang="en-GB" b="1" dirty="0" smtClean="0"/>
              <a:t>)</a:t>
            </a:r>
          </a:p>
          <a:p>
            <a:pPr algn="ctr"/>
            <a:r>
              <a:rPr lang="en-GB" b="1" dirty="0" smtClean="0"/>
              <a:t>25% LD (vs 9% </a:t>
            </a:r>
            <a:r>
              <a:rPr lang="en-GB" b="1" dirty="0" err="1" smtClean="0"/>
              <a:t>HoC</a:t>
            </a:r>
            <a:r>
              <a:rPr lang="en-GB" b="1" dirty="0" smtClean="0"/>
              <a:t> -&gt;2015)</a:t>
            </a:r>
            <a:endParaRPr lang="en-GB" b="1" dirty="0"/>
          </a:p>
        </p:txBody>
      </p:sp>
      <p:sp>
        <p:nvSpPr>
          <p:cNvPr id="12" name="TextBox 11"/>
          <p:cNvSpPr txBox="1"/>
          <p:nvPr/>
        </p:nvSpPr>
        <p:spPr>
          <a:xfrm>
            <a:off x="4155016" y="7783"/>
            <a:ext cx="4988983" cy="1368152"/>
          </a:xfrm>
          <a:prstGeom prst="rect">
            <a:avLst/>
          </a:prstGeom>
          <a:solidFill>
            <a:schemeClr val="bg1"/>
          </a:solidFill>
        </p:spPr>
        <p:txBody>
          <a:bodyPr vert="horz" wrap="square" lIns="91440" tIns="45720" rIns="91440" bIns="45720" rtlCol="0">
            <a:normAutofit/>
          </a:bodyPr>
          <a:lstStyle/>
          <a:p>
            <a:r>
              <a:rPr lang="en-GB" sz="2000" b="1" dirty="0" smtClean="0">
                <a:solidFill>
                  <a:schemeClr val="bg1">
                    <a:lumMod val="50000"/>
                  </a:schemeClr>
                </a:solidFill>
                <a:latin typeface="Arial" panose="020B0604020202020204" pitchFamily="34" charset="0"/>
                <a:cs typeface="Arial" panose="020B0604020202020204" pitchFamily="34" charset="0"/>
              </a:rPr>
              <a:t>Excludes Bishops &amp; Law Lords;  excludes Major’s dissolution honours; Brown’s dissolution honours counted in his own total</a:t>
            </a:r>
            <a:endParaRPr lang="en-GB" sz="2000" b="1"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1193304"/>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8" presetClass="entr" presetSubtype="32" fill="hold" nodeType="clickEffect">
                                  <p:stCondLst>
                                    <p:cond delay="0"/>
                                  </p:stCondLst>
                                  <p:childTnLst>
                                    <p:set>
                                      <p:cBhvr>
                                        <p:cTn id="13" dur="1" fill="hold">
                                          <p:stCondLst>
                                            <p:cond delay="0"/>
                                          </p:stCondLst>
                                        </p:cTn>
                                        <p:tgtEl>
                                          <p:spTgt spid="2050"/>
                                        </p:tgtEl>
                                        <p:attrNameLst>
                                          <p:attrName>style.visibility</p:attrName>
                                        </p:attrNameLst>
                                      </p:cBhvr>
                                      <p:to>
                                        <p:strVal val="visible"/>
                                      </p:to>
                                    </p:set>
                                    <p:animEffect transition="in" filter="diamond(out)">
                                      <p:cBhvr>
                                        <p:cTn id="14" dur="2000"/>
                                        <p:tgtEl>
                                          <p:spTgt spid="2050"/>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nodeType="clickEffect">
                                  <p:stCondLst>
                                    <p:cond delay="0"/>
                                  </p:stCondLst>
                                  <p:childTnLst>
                                    <p:animEffect transition="out" filter="fade">
                                      <p:cBhvr>
                                        <p:cTn id="18" dur="500"/>
                                        <p:tgtEl>
                                          <p:spTgt spid="2050"/>
                                        </p:tgtEl>
                                      </p:cBhvr>
                                    </p:animEffect>
                                    <p:set>
                                      <p:cBhvr>
                                        <p:cTn id="19" dur="1" fill="hold">
                                          <p:stCondLst>
                                            <p:cond delay="499"/>
                                          </p:stCondLst>
                                        </p:cTn>
                                        <p:tgtEl>
                                          <p:spTgt spid="2050"/>
                                        </p:tgtEl>
                                        <p:attrNameLst>
                                          <p:attrName>style.visibility</p:attrName>
                                        </p:attrNameLst>
                                      </p:cBhvr>
                                      <p:to>
                                        <p:strVal val="hidden"/>
                                      </p:to>
                                    </p:set>
                                  </p:childTnLst>
                                </p:cTn>
                              </p:par>
                            </p:childTnLst>
                          </p:cTn>
                        </p:par>
                        <p:par>
                          <p:cTn id="20" fill="hold">
                            <p:stCondLst>
                              <p:cond delay="500"/>
                            </p:stCondLst>
                            <p:childTnLst>
                              <p:par>
                                <p:cTn id="21" presetID="42" presetClass="entr" presetSubtype="0" fill="hold" grpId="0" nodeType="after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fade">
                                      <p:cBhvr>
                                        <p:cTn id="23" dur="1000"/>
                                        <p:tgtEl>
                                          <p:spTgt spid="3">
                                            <p:txEl>
                                              <p:pRg st="1" end="1"/>
                                            </p:txEl>
                                          </p:spTgt>
                                        </p:tgtEl>
                                      </p:cBhvr>
                                    </p:animEffect>
                                    <p:anim calcmode="lin" valueType="num">
                                      <p:cBhvr>
                                        <p:cTn id="2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6" fill="hold">
                            <p:stCondLst>
                              <p:cond delay="1500"/>
                            </p:stCondLst>
                            <p:childTnLst>
                              <p:par>
                                <p:cTn id="27" presetID="22" presetClass="entr" presetSubtype="4" fill="hold" grpId="0" nodeType="afterEffect">
                                  <p:stCondLst>
                                    <p:cond delay="0"/>
                                  </p:stCondLst>
                                  <p:childTnLst>
                                    <p:set>
                                      <p:cBhvr>
                                        <p:cTn id="28" dur="1" fill="hold">
                                          <p:stCondLst>
                                            <p:cond delay="0"/>
                                          </p:stCondLst>
                                        </p:cTn>
                                        <p:tgtEl>
                                          <p:spTgt spid="15">
                                            <p:graphicEl>
                                              <a:chart seriesIdx="-3" categoryIdx="-3" bldStep="gridLegend"/>
                                            </p:graphicEl>
                                          </p:spTgt>
                                        </p:tgtEl>
                                        <p:attrNameLst>
                                          <p:attrName>style.visibility</p:attrName>
                                        </p:attrNameLst>
                                      </p:cBhvr>
                                      <p:to>
                                        <p:strVal val="visible"/>
                                      </p:to>
                                    </p:set>
                                    <p:animEffect transition="in" filter="wipe(down)">
                                      <p:cBhvr>
                                        <p:cTn id="29" dur="1000"/>
                                        <p:tgtEl>
                                          <p:spTgt spid="15">
                                            <p:graphicEl>
                                              <a:chart seriesIdx="-3" categoryIdx="-3" bldStep="gridLegend"/>
                                            </p:graphicEl>
                                          </p:spTgt>
                                        </p:tgtEl>
                                      </p:cBhvr>
                                    </p:animEffect>
                                  </p:childTnLst>
                                </p:cTn>
                              </p:par>
                            </p:childTnLst>
                          </p:cTn>
                        </p:par>
                        <p:par>
                          <p:cTn id="30" fill="hold">
                            <p:stCondLst>
                              <p:cond delay="2500"/>
                            </p:stCondLst>
                            <p:childTnLst>
                              <p:par>
                                <p:cTn id="31" presetID="22" presetClass="entr" presetSubtype="4" fill="hold" grpId="0" nodeType="afterEffect">
                                  <p:stCondLst>
                                    <p:cond delay="0"/>
                                  </p:stCondLst>
                                  <p:childTnLst>
                                    <p:set>
                                      <p:cBhvr>
                                        <p:cTn id="32" dur="1" fill="hold">
                                          <p:stCondLst>
                                            <p:cond delay="0"/>
                                          </p:stCondLst>
                                        </p:cTn>
                                        <p:tgtEl>
                                          <p:spTgt spid="15">
                                            <p:graphicEl>
                                              <a:chart seriesIdx="0" categoryIdx="0" bldStep="ptInCategory"/>
                                            </p:graphicEl>
                                          </p:spTgt>
                                        </p:tgtEl>
                                        <p:attrNameLst>
                                          <p:attrName>style.visibility</p:attrName>
                                        </p:attrNameLst>
                                      </p:cBhvr>
                                      <p:to>
                                        <p:strVal val="visible"/>
                                      </p:to>
                                    </p:set>
                                    <p:animEffect transition="in" filter="wipe(down)">
                                      <p:cBhvr>
                                        <p:cTn id="33" dur="1000"/>
                                        <p:tgtEl>
                                          <p:spTgt spid="15">
                                            <p:graphicEl>
                                              <a:chart seriesIdx="0" categoryIdx="0" bldStep="ptInCategory"/>
                                            </p:graphicEl>
                                          </p:spTgt>
                                        </p:tgtEl>
                                      </p:cBhvr>
                                    </p:animEffect>
                                  </p:childTnLst>
                                </p:cTn>
                              </p:par>
                            </p:childTnLst>
                          </p:cTn>
                        </p:par>
                        <p:par>
                          <p:cTn id="34" fill="hold">
                            <p:stCondLst>
                              <p:cond delay="3500"/>
                            </p:stCondLst>
                            <p:childTnLst>
                              <p:par>
                                <p:cTn id="35" presetID="22" presetClass="entr" presetSubtype="4" fill="hold" grpId="0" nodeType="afterEffect">
                                  <p:stCondLst>
                                    <p:cond delay="0"/>
                                  </p:stCondLst>
                                  <p:childTnLst>
                                    <p:set>
                                      <p:cBhvr>
                                        <p:cTn id="36" dur="1" fill="hold">
                                          <p:stCondLst>
                                            <p:cond delay="0"/>
                                          </p:stCondLst>
                                        </p:cTn>
                                        <p:tgtEl>
                                          <p:spTgt spid="15">
                                            <p:graphicEl>
                                              <a:chart seriesIdx="1" categoryIdx="0" bldStep="ptInCategory"/>
                                            </p:graphicEl>
                                          </p:spTgt>
                                        </p:tgtEl>
                                        <p:attrNameLst>
                                          <p:attrName>style.visibility</p:attrName>
                                        </p:attrNameLst>
                                      </p:cBhvr>
                                      <p:to>
                                        <p:strVal val="visible"/>
                                      </p:to>
                                    </p:set>
                                    <p:animEffect transition="in" filter="wipe(down)">
                                      <p:cBhvr>
                                        <p:cTn id="37" dur="1000"/>
                                        <p:tgtEl>
                                          <p:spTgt spid="15">
                                            <p:graphicEl>
                                              <a:chart seriesIdx="1" categoryIdx="0" bldStep="ptInCategory"/>
                                            </p:graphicEl>
                                          </p:spTgt>
                                        </p:tgtEl>
                                      </p:cBhvr>
                                    </p:animEffect>
                                  </p:childTnLst>
                                </p:cTn>
                              </p:par>
                            </p:childTnLst>
                          </p:cTn>
                        </p:par>
                        <p:par>
                          <p:cTn id="38" fill="hold">
                            <p:stCondLst>
                              <p:cond delay="4500"/>
                            </p:stCondLst>
                            <p:childTnLst>
                              <p:par>
                                <p:cTn id="39" presetID="22" presetClass="entr" presetSubtype="4" fill="hold" grpId="0" nodeType="afterEffect">
                                  <p:stCondLst>
                                    <p:cond delay="0"/>
                                  </p:stCondLst>
                                  <p:childTnLst>
                                    <p:set>
                                      <p:cBhvr>
                                        <p:cTn id="40" dur="1" fill="hold">
                                          <p:stCondLst>
                                            <p:cond delay="0"/>
                                          </p:stCondLst>
                                        </p:cTn>
                                        <p:tgtEl>
                                          <p:spTgt spid="15">
                                            <p:graphicEl>
                                              <a:chart seriesIdx="2" categoryIdx="0" bldStep="ptInCategory"/>
                                            </p:graphicEl>
                                          </p:spTgt>
                                        </p:tgtEl>
                                        <p:attrNameLst>
                                          <p:attrName>style.visibility</p:attrName>
                                        </p:attrNameLst>
                                      </p:cBhvr>
                                      <p:to>
                                        <p:strVal val="visible"/>
                                      </p:to>
                                    </p:set>
                                    <p:animEffect transition="in" filter="wipe(down)">
                                      <p:cBhvr>
                                        <p:cTn id="41" dur="1000"/>
                                        <p:tgtEl>
                                          <p:spTgt spid="15">
                                            <p:graphicEl>
                                              <a:chart seriesIdx="2" categoryIdx="0" bldStep="ptInCategory"/>
                                            </p:graphicEl>
                                          </p:spTgt>
                                        </p:tgtEl>
                                      </p:cBhvr>
                                    </p:animEffect>
                                  </p:childTnLst>
                                </p:cTn>
                              </p:par>
                            </p:childTnLst>
                          </p:cTn>
                        </p:par>
                        <p:par>
                          <p:cTn id="42" fill="hold">
                            <p:stCondLst>
                              <p:cond delay="5500"/>
                            </p:stCondLst>
                            <p:childTnLst>
                              <p:par>
                                <p:cTn id="43" presetID="22" presetClass="entr" presetSubtype="4" fill="hold" grpId="0" nodeType="afterEffect">
                                  <p:stCondLst>
                                    <p:cond delay="0"/>
                                  </p:stCondLst>
                                  <p:childTnLst>
                                    <p:set>
                                      <p:cBhvr>
                                        <p:cTn id="44" dur="1" fill="hold">
                                          <p:stCondLst>
                                            <p:cond delay="0"/>
                                          </p:stCondLst>
                                        </p:cTn>
                                        <p:tgtEl>
                                          <p:spTgt spid="15">
                                            <p:graphicEl>
                                              <a:chart seriesIdx="3" categoryIdx="0" bldStep="ptInCategory"/>
                                            </p:graphicEl>
                                          </p:spTgt>
                                        </p:tgtEl>
                                        <p:attrNameLst>
                                          <p:attrName>style.visibility</p:attrName>
                                        </p:attrNameLst>
                                      </p:cBhvr>
                                      <p:to>
                                        <p:strVal val="visible"/>
                                      </p:to>
                                    </p:set>
                                    <p:animEffect transition="in" filter="wipe(down)">
                                      <p:cBhvr>
                                        <p:cTn id="45" dur="1000"/>
                                        <p:tgtEl>
                                          <p:spTgt spid="15">
                                            <p:graphicEl>
                                              <a:chart seriesIdx="3" categoryIdx="0" bldStep="ptInCategory"/>
                                            </p:graphicEl>
                                          </p:spTgt>
                                        </p:tgtEl>
                                      </p:cBhvr>
                                    </p:animEffect>
                                  </p:childTnLst>
                                </p:cTn>
                              </p:par>
                            </p:childTnLst>
                          </p:cTn>
                        </p:par>
                        <p:par>
                          <p:cTn id="46" fill="hold">
                            <p:stCondLst>
                              <p:cond delay="6500"/>
                            </p:stCondLst>
                            <p:childTnLst>
                              <p:par>
                                <p:cTn id="47" presetID="22" presetClass="entr" presetSubtype="4" fill="hold" grpId="0" nodeType="afterEffect">
                                  <p:stCondLst>
                                    <p:cond delay="0"/>
                                  </p:stCondLst>
                                  <p:childTnLst>
                                    <p:set>
                                      <p:cBhvr>
                                        <p:cTn id="48" dur="1" fill="hold">
                                          <p:stCondLst>
                                            <p:cond delay="0"/>
                                          </p:stCondLst>
                                        </p:cTn>
                                        <p:tgtEl>
                                          <p:spTgt spid="15">
                                            <p:graphicEl>
                                              <a:chart seriesIdx="0" categoryIdx="1" bldStep="ptInCategory"/>
                                            </p:graphicEl>
                                          </p:spTgt>
                                        </p:tgtEl>
                                        <p:attrNameLst>
                                          <p:attrName>style.visibility</p:attrName>
                                        </p:attrNameLst>
                                      </p:cBhvr>
                                      <p:to>
                                        <p:strVal val="visible"/>
                                      </p:to>
                                    </p:set>
                                    <p:animEffect transition="in" filter="wipe(down)">
                                      <p:cBhvr>
                                        <p:cTn id="49" dur="1000"/>
                                        <p:tgtEl>
                                          <p:spTgt spid="15">
                                            <p:graphicEl>
                                              <a:chart seriesIdx="0" categoryIdx="1" bldStep="ptInCategory"/>
                                            </p:graphicEl>
                                          </p:spTgt>
                                        </p:tgtEl>
                                      </p:cBhvr>
                                    </p:animEffect>
                                  </p:childTnLst>
                                </p:cTn>
                              </p:par>
                            </p:childTnLst>
                          </p:cTn>
                        </p:par>
                        <p:par>
                          <p:cTn id="50" fill="hold">
                            <p:stCondLst>
                              <p:cond delay="7500"/>
                            </p:stCondLst>
                            <p:childTnLst>
                              <p:par>
                                <p:cTn id="51" presetID="22" presetClass="entr" presetSubtype="4" fill="hold" grpId="0" nodeType="afterEffect">
                                  <p:stCondLst>
                                    <p:cond delay="0"/>
                                  </p:stCondLst>
                                  <p:childTnLst>
                                    <p:set>
                                      <p:cBhvr>
                                        <p:cTn id="52" dur="1" fill="hold">
                                          <p:stCondLst>
                                            <p:cond delay="0"/>
                                          </p:stCondLst>
                                        </p:cTn>
                                        <p:tgtEl>
                                          <p:spTgt spid="15">
                                            <p:graphicEl>
                                              <a:chart seriesIdx="1" categoryIdx="1" bldStep="ptInCategory"/>
                                            </p:graphicEl>
                                          </p:spTgt>
                                        </p:tgtEl>
                                        <p:attrNameLst>
                                          <p:attrName>style.visibility</p:attrName>
                                        </p:attrNameLst>
                                      </p:cBhvr>
                                      <p:to>
                                        <p:strVal val="visible"/>
                                      </p:to>
                                    </p:set>
                                    <p:animEffect transition="in" filter="wipe(down)">
                                      <p:cBhvr>
                                        <p:cTn id="53" dur="1000"/>
                                        <p:tgtEl>
                                          <p:spTgt spid="15">
                                            <p:graphicEl>
                                              <a:chart seriesIdx="1" categoryIdx="1" bldStep="ptInCategory"/>
                                            </p:graphicEl>
                                          </p:spTgt>
                                        </p:tgtEl>
                                      </p:cBhvr>
                                    </p:animEffect>
                                  </p:childTnLst>
                                </p:cTn>
                              </p:par>
                            </p:childTnLst>
                          </p:cTn>
                        </p:par>
                        <p:par>
                          <p:cTn id="54" fill="hold">
                            <p:stCondLst>
                              <p:cond delay="8500"/>
                            </p:stCondLst>
                            <p:childTnLst>
                              <p:par>
                                <p:cTn id="55" presetID="22" presetClass="entr" presetSubtype="4" fill="hold" grpId="0" nodeType="afterEffect">
                                  <p:stCondLst>
                                    <p:cond delay="0"/>
                                  </p:stCondLst>
                                  <p:childTnLst>
                                    <p:set>
                                      <p:cBhvr>
                                        <p:cTn id="56" dur="1" fill="hold">
                                          <p:stCondLst>
                                            <p:cond delay="0"/>
                                          </p:stCondLst>
                                        </p:cTn>
                                        <p:tgtEl>
                                          <p:spTgt spid="15">
                                            <p:graphicEl>
                                              <a:chart seriesIdx="2" categoryIdx="1" bldStep="ptInCategory"/>
                                            </p:graphicEl>
                                          </p:spTgt>
                                        </p:tgtEl>
                                        <p:attrNameLst>
                                          <p:attrName>style.visibility</p:attrName>
                                        </p:attrNameLst>
                                      </p:cBhvr>
                                      <p:to>
                                        <p:strVal val="visible"/>
                                      </p:to>
                                    </p:set>
                                    <p:animEffect transition="in" filter="wipe(down)">
                                      <p:cBhvr>
                                        <p:cTn id="57" dur="1000"/>
                                        <p:tgtEl>
                                          <p:spTgt spid="15">
                                            <p:graphicEl>
                                              <a:chart seriesIdx="2" categoryIdx="1" bldStep="ptInCategory"/>
                                            </p:graphicEl>
                                          </p:spTgt>
                                        </p:tgtEl>
                                      </p:cBhvr>
                                    </p:animEffect>
                                  </p:childTnLst>
                                </p:cTn>
                              </p:par>
                            </p:childTnLst>
                          </p:cTn>
                        </p:par>
                        <p:par>
                          <p:cTn id="58" fill="hold">
                            <p:stCondLst>
                              <p:cond delay="9500"/>
                            </p:stCondLst>
                            <p:childTnLst>
                              <p:par>
                                <p:cTn id="59" presetID="22" presetClass="entr" presetSubtype="4" fill="hold" grpId="0" nodeType="afterEffect">
                                  <p:stCondLst>
                                    <p:cond delay="0"/>
                                  </p:stCondLst>
                                  <p:childTnLst>
                                    <p:set>
                                      <p:cBhvr>
                                        <p:cTn id="60" dur="1" fill="hold">
                                          <p:stCondLst>
                                            <p:cond delay="0"/>
                                          </p:stCondLst>
                                        </p:cTn>
                                        <p:tgtEl>
                                          <p:spTgt spid="15">
                                            <p:graphicEl>
                                              <a:chart seriesIdx="3" categoryIdx="1" bldStep="ptInCategory"/>
                                            </p:graphicEl>
                                          </p:spTgt>
                                        </p:tgtEl>
                                        <p:attrNameLst>
                                          <p:attrName>style.visibility</p:attrName>
                                        </p:attrNameLst>
                                      </p:cBhvr>
                                      <p:to>
                                        <p:strVal val="visible"/>
                                      </p:to>
                                    </p:set>
                                    <p:animEffect transition="in" filter="wipe(down)">
                                      <p:cBhvr>
                                        <p:cTn id="61" dur="1000"/>
                                        <p:tgtEl>
                                          <p:spTgt spid="15">
                                            <p:graphicEl>
                                              <a:chart seriesIdx="3" categoryIdx="1" bldStep="ptInCategory"/>
                                            </p:graphicEl>
                                          </p:spTgt>
                                        </p:tgtEl>
                                      </p:cBhvr>
                                    </p:animEffect>
                                  </p:childTnLst>
                                </p:cTn>
                              </p:par>
                            </p:childTnLst>
                          </p:cTn>
                        </p:par>
                        <p:par>
                          <p:cTn id="62" fill="hold">
                            <p:stCondLst>
                              <p:cond delay="10500"/>
                            </p:stCondLst>
                            <p:childTnLst>
                              <p:par>
                                <p:cTn id="63" presetID="22" presetClass="entr" presetSubtype="4" fill="hold" grpId="0" nodeType="afterEffect">
                                  <p:stCondLst>
                                    <p:cond delay="0"/>
                                  </p:stCondLst>
                                  <p:childTnLst>
                                    <p:set>
                                      <p:cBhvr>
                                        <p:cTn id="64" dur="1" fill="hold">
                                          <p:stCondLst>
                                            <p:cond delay="0"/>
                                          </p:stCondLst>
                                        </p:cTn>
                                        <p:tgtEl>
                                          <p:spTgt spid="15">
                                            <p:graphicEl>
                                              <a:chart seriesIdx="0" categoryIdx="2" bldStep="ptInCategory"/>
                                            </p:graphicEl>
                                          </p:spTgt>
                                        </p:tgtEl>
                                        <p:attrNameLst>
                                          <p:attrName>style.visibility</p:attrName>
                                        </p:attrNameLst>
                                      </p:cBhvr>
                                      <p:to>
                                        <p:strVal val="visible"/>
                                      </p:to>
                                    </p:set>
                                    <p:animEffect transition="in" filter="wipe(down)">
                                      <p:cBhvr>
                                        <p:cTn id="65" dur="1000"/>
                                        <p:tgtEl>
                                          <p:spTgt spid="15">
                                            <p:graphicEl>
                                              <a:chart seriesIdx="0" categoryIdx="2" bldStep="ptInCategory"/>
                                            </p:graphicEl>
                                          </p:spTgt>
                                        </p:tgtEl>
                                      </p:cBhvr>
                                    </p:animEffect>
                                  </p:childTnLst>
                                </p:cTn>
                              </p:par>
                            </p:childTnLst>
                          </p:cTn>
                        </p:par>
                        <p:par>
                          <p:cTn id="66" fill="hold">
                            <p:stCondLst>
                              <p:cond delay="11500"/>
                            </p:stCondLst>
                            <p:childTnLst>
                              <p:par>
                                <p:cTn id="67" presetID="22" presetClass="entr" presetSubtype="4" fill="hold" grpId="0" nodeType="afterEffect">
                                  <p:stCondLst>
                                    <p:cond delay="0"/>
                                  </p:stCondLst>
                                  <p:childTnLst>
                                    <p:set>
                                      <p:cBhvr>
                                        <p:cTn id="68" dur="1" fill="hold">
                                          <p:stCondLst>
                                            <p:cond delay="0"/>
                                          </p:stCondLst>
                                        </p:cTn>
                                        <p:tgtEl>
                                          <p:spTgt spid="15">
                                            <p:graphicEl>
                                              <a:chart seriesIdx="1" categoryIdx="2" bldStep="ptInCategory"/>
                                            </p:graphicEl>
                                          </p:spTgt>
                                        </p:tgtEl>
                                        <p:attrNameLst>
                                          <p:attrName>style.visibility</p:attrName>
                                        </p:attrNameLst>
                                      </p:cBhvr>
                                      <p:to>
                                        <p:strVal val="visible"/>
                                      </p:to>
                                    </p:set>
                                    <p:animEffect transition="in" filter="wipe(down)">
                                      <p:cBhvr>
                                        <p:cTn id="69" dur="1000"/>
                                        <p:tgtEl>
                                          <p:spTgt spid="15">
                                            <p:graphicEl>
                                              <a:chart seriesIdx="1" categoryIdx="2" bldStep="ptInCategory"/>
                                            </p:graphicEl>
                                          </p:spTgt>
                                        </p:tgtEl>
                                      </p:cBhvr>
                                    </p:animEffect>
                                  </p:childTnLst>
                                </p:cTn>
                              </p:par>
                            </p:childTnLst>
                          </p:cTn>
                        </p:par>
                        <p:par>
                          <p:cTn id="70" fill="hold">
                            <p:stCondLst>
                              <p:cond delay="12500"/>
                            </p:stCondLst>
                            <p:childTnLst>
                              <p:par>
                                <p:cTn id="71" presetID="22" presetClass="entr" presetSubtype="4" fill="hold" grpId="0" nodeType="afterEffect">
                                  <p:stCondLst>
                                    <p:cond delay="0"/>
                                  </p:stCondLst>
                                  <p:childTnLst>
                                    <p:set>
                                      <p:cBhvr>
                                        <p:cTn id="72" dur="1" fill="hold">
                                          <p:stCondLst>
                                            <p:cond delay="0"/>
                                          </p:stCondLst>
                                        </p:cTn>
                                        <p:tgtEl>
                                          <p:spTgt spid="15">
                                            <p:graphicEl>
                                              <a:chart seriesIdx="2" categoryIdx="2" bldStep="ptInCategory"/>
                                            </p:graphicEl>
                                          </p:spTgt>
                                        </p:tgtEl>
                                        <p:attrNameLst>
                                          <p:attrName>style.visibility</p:attrName>
                                        </p:attrNameLst>
                                      </p:cBhvr>
                                      <p:to>
                                        <p:strVal val="visible"/>
                                      </p:to>
                                    </p:set>
                                    <p:animEffect transition="in" filter="wipe(down)">
                                      <p:cBhvr>
                                        <p:cTn id="73" dur="1000"/>
                                        <p:tgtEl>
                                          <p:spTgt spid="15">
                                            <p:graphicEl>
                                              <a:chart seriesIdx="2" categoryIdx="2" bldStep="ptInCategory"/>
                                            </p:graphicEl>
                                          </p:spTgt>
                                        </p:tgtEl>
                                      </p:cBhvr>
                                    </p:animEffect>
                                  </p:childTnLst>
                                </p:cTn>
                              </p:par>
                            </p:childTnLst>
                          </p:cTn>
                        </p:par>
                        <p:par>
                          <p:cTn id="74" fill="hold">
                            <p:stCondLst>
                              <p:cond delay="13500"/>
                            </p:stCondLst>
                            <p:childTnLst>
                              <p:par>
                                <p:cTn id="75" presetID="22" presetClass="entr" presetSubtype="4" fill="hold" grpId="0" nodeType="afterEffect">
                                  <p:stCondLst>
                                    <p:cond delay="0"/>
                                  </p:stCondLst>
                                  <p:childTnLst>
                                    <p:set>
                                      <p:cBhvr>
                                        <p:cTn id="76" dur="1" fill="hold">
                                          <p:stCondLst>
                                            <p:cond delay="0"/>
                                          </p:stCondLst>
                                        </p:cTn>
                                        <p:tgtEl>
                                          <p:spTgt spid="15">
                                            <p:graphicEl>
                                              <a:chart seriesIdx="3" categoryIdx="2" bldStep="ptInCategory"/>
                                            </p:graphicEl>
                                          </p:spTgt>
                                        </p:tgtEl>
                                        <p:attrNameLst>
                                          <p:attrName>style.visibility</p:attrName>
                                        </p:attrNameLst>
                                      </p:cBhvr>
                                      <p:to>
                                        <p:strVal val="visible"/>
                                      </p:to>
                                    </p:set>
                                    <p:animEffect transition="in" filter="wipe(down)">
                                      <p:cBhvr>
                                        <p:cTn id="77" dur="1000"/>
                                        <p:tgtEl>
                                          <p:spTgt spid="15">
                                            <p:graphicEl>
                                              <a:chart seriesIdx="3" categoryIdx="2" bldStep="ptInCategory"/>
                                            </p:graphicEl>
                                          </p:spTgt>
                                        </p:tgtEl>
                                      </p:cBhvr>
                                    </p:animEffect>
                                  </p:childTnLst>
                                </p:cTn>
                              </p:par>
                            </p:childTnLst>
                          </p:cTn>
                        </p:par>
                        <p:par>
                          <p:cTn id="78" fill="hold">
                            <p:stCondLst>
                              <p:cond delay="14500"/>
                            </p:stCondLst>
                            <p:childTnLst>
                              <p:par>
                                <p:cTn id="79" presetID="47" presetClass="entr" presetSubtype="0" fill="hold" grpId="0" nodeType="afterEffect">
                                  <p:stCondLst>
                                    <p:cond delay="0"/>
                                  </p:stCondLst>
                                  <p:childTnLst>
                                    <p:set>
                                      <p:cBhvr>
                                        <p:cTn id="80" dur="1" fill="hold">
                                          <p:stCondLst>
                                            <p:cond delay="0"/>
                                          </p:stCondLst>
                                        </p:cTn>
                                        <p:tgtEl>
                                          <p:spTgt spid="11"/>
                                        </p:tgtEl>
                                        <p:attrNameLst>
                                          <p:attrName>style.visibility</p:attrName>
                                        </p:attrNameLst>
                                      </p:cBhvr>
                                      <p:to>
                                        <p:strVal val="visible"/>
                                      </p:to>
                                    </p:set>
                                    <p:animEffect transition="in" filter="fade">
                                      <p:cBhvr>
                                        <p:cTn id="81" dur="1000"/>
                                        <p:tgtEl>
                                          <p:spTgt spid="11"/>
                                        </p:tgtEl>
                                      </p:cBhvr>
                                    </p:animEffect>
                                    <p:anim calcmode="lin" valueType="num">
                                      <p:cBhvr>
                                        <p:cTn id="82" dur="1000" fill="hold"/>
                                        <p:tgtEl>
                                          <p:spTgt spid="11"/>
                                        </p:tgtEl>
                                        <p:attrNameLst>
                                          <p:attrName>ppt_x</p:attrName>
                                        </p:attrNameLst>
                                      </p:cBhvr>
                                      <p:tavLst>
                                        <p:tav tm="0">
                                          <p:val>
                                            <p:strVal val="#ppt_x"/>
                                          </p:val>
                                        </p:tav>
                                        <p:tav tm="100000">
                                          <p:val>
                                            <p:strVal val="#ppt_x"/>
                                          </p:val>
                                        </p:tav>
                                      </p:tavLst>
                                    </p:anim>
                                    <p:anim calcmode="lin" valueType="num">
                                      <p:cBhvr>
                                        <p:cTn id="83" dur="1000" fill="hold"/>
                                        <p:tgtEl>
                                          <p:spTgt spid="11"/>
                                        </p:tgtEl>
                                        <p:attrNameLst>
                                          <p:attrName>ppt_y</p:attrName>
                                        </p:attrNameLst>
                                      </p:cBhvr>
                                      <p:tavLst>
                                        <p:tav tm="0">
                                          <p:val>
                                            <p:strVal val="#ppt_y-.1"/>
                                          </p:val>
                                        </p:tav>
                                        <p:tav tm="100000">
                                          <p:val>
                                            <p:strVal val="#ppt_y"/>
                                          </p:val>
                                        </p:tav>
                                      </p:tavLst>
                                    </p:anim>
                                  </p:childTnLst>
                                </p:cTn>
                              </p:par>
                            </p:childTnLst>
                          </p:cTn>
                        </p:par>
                        <p:par>
                          <p:cTn id="84" fill="hold">
                            <p:stCondLst>
                              <p:cond delay="15500"/>
                            </p:stCondLst>
                            <p:childTnLst>
                              <p:par>
                                <p:cTn id="85" presetID="47" presetClass="entr" presetSubtype="0" fill="hold" grpId="0" nodeType="afterEffect">
                                  <p:stCondLst>
                                    <p:cond delay="0"/>
                                  </p:stCondLst>
                                  <p:childTnLst>
                                    <p:set>
                                      <p:cBhvr>
                                        <p:cTn id="86" dur="1" fill="hold">
                                          <p:stCondLst>
                                            <p:cond delay="0"/>
                                          </p:stCondLst>
                                        </p:cTn>
                                        <p:tgtEl>
                                          <p:spTgt spid="13"/>
                                        </p:tgtEl>
                                        <p:attrNameLst>
                                          <p:attrName>style.visibility</p:attrName>
                                        </p:attrNameLst>
                                      </p:cBhvr>
                                      <p:to>
                                        <p:strVal val="visible"/>
                                      </p:to>
                                    </p:set>
                                    <p:animEffect transition="in" filter="fade">
                                      <p:cBhvr>
                                        <p:cTn id="87" dur="1000"/>
                                        <p:tgtEl>
                                          <p:spTgt spid="13"/>
                                        </p:tgtEl>
                                      </p:cBhvr>
                                    </p:animEffect>
                                    <p:anim calcmode="lin" valueType="num">
                                      <p:cBhvr>
                                        <p:cTn id="88" dur="1000" fill="hold"/>
                                        <p:tgtEl>
                                          <p:spTgt spid="13"/>
                                        </p:tgtEl>
                                        <p:attrNameLst>
                                          <p:attrName>ppt_x</p:attrName>
                                        </p:attrNameLst>
                                      </p:cBhvr>
                                      <p:tavLst>
                                        <p:tav tm="0">
                                          <p:val>
                                            <p:strVal val="#ppt_x"/>
                                          </p:val>
                                        </p:tav>
                                        <p:tav tm="100000">
                                          <p:val>
                                            <p:strVal val="#ppt_x"/>
                                          </p:val>
                                        </p:tav>
                                      </p:tavLst>
                                    </p:anim>
                                    <p:anim calcmode="lin" valueType="num">
                                      <p:cBhvr>
                                        <p:cTn id="89" dur="1000" fill="hold"/>
                                        <p:tgtEl>
                                          <p:spTgt spid="13"/>
                                        </p:tgtEl>
                                        <p:attrNameLst>
                                          <p:attrName>ppt_y</p:attrName>
                                        </p:attrNameLst>
                                      </p:cBhvr>
                                      <p:tavLst>
                                        <p:tav tm="0">
                                          <p:val>
                                            <p:strVal val="#ppt_y-.1"/>
                                          </p:val>
                                        </p:tav>
                                        <p:tav tm="100000">
                                          <p:val>
                                            <p:strVal val="#ppt_y"/>
                                          </p:val>
                                        </p:tav>
                                      </p:tavLst>
                                    </p:anim>
                                  </p:childTnLst>
                                </p:cTn>
                              </p:par>
                            </p:childTnLst>
                          </p:cTn>
                        </p:par>
                        <p:par>
                          <p:cTn id="90" fill="hold">
                            <p:stCondLst>
                              <p:cond delay="16500"/>
                            </p:stCondLst>
                            <p:childTnLst>
                              <p:par>
                                <p:cTn id="91" presetID="47" presetClass="entr" presetSubtype="0" fill="hold" grpId="0" nodeType="afterEffect">
                                  <p:stCondLst>
                                    <p:cond delay="0"/>
                                  </p:stCondLst>
                                  <p:childTnLst>
                                    <p:set>
                                      <p:cBhvr>
                                        <p:cTn id="92" dur="1" fill="hold">
                                          <p:stCondLst>
                                            <p:cond delay="0"/>
                                          </p:stCondLst>
                                        </p:cTn>
                                        <p:tgtEl>
                                          <p:spTgt spid="14"/>
                                        </p:tgtEl>
                                        <p:attrNameLst>
                                          <p:attrName>style.visibility</p:attrName>
                                        </p:attrNameLst>
                                      </p:cBhvr>
                                      <p:to>
                                        <p:strVal val="visible"/>
                                      </p:to>
                                    </p:set>
                                    <p:animEffect transition="in" filter="fade">
                                      <p:cBhvr>
                                        <p:cTn id="93" dur="1000"/>
                                        <p:tgtEl>
                                          <p:spTgt spid="14"/>
                                        </p:tgtEl>
                                      </p:cBhvr>
                                    </p:animEffect>
                                    <p:anim calcmode="lin" valueType="num">
                                      <p:cBhvr>
                                        <p:cTn id="94" dur="1000" fill="hold"/>
                                        <p:tgtEl>
                                          <p:spTgt spid="14"/>
                                        </p:tgtEl>
                                        <p:attrNameLst>
                                          <p:attrName>ppt_x</p:attrName>
                                        </p:attrNameLst>
                                      </p:cBhvr>
                                      <p:tavLst>
                                        <p:tav tm="0">
                                          <p:val>
                                            <p:strVal val="#ppt_x"/>
                                          </p:val>
                                        </p:tav>
                                        <p:tav tm="100000">
                                          <p:val>
                                            <p:strVal val="#ppt_x"/>
                                          </p:val>
                                        </p:tav>
                                      </p:tavLst>
                                    </p:anim>
                                    <p:anim calcmode="lin" valueType="num">
                                      <p:cBhvr>
                                        <p:cTn id="95" dur="1000" fill="hold"/>
                                        <p:tgtEl>
                                          <p:spTgt spid="14"/>
                                        </p:tgtEl>
                                        <p:attrNameLst>
                                          <p:attrName>ppt_y</p:attrName>
                                        </p:attrNameLst>
                                      </p:cBhvr>
                                      <p:tavLst>
                                        <p:tav tm="0">
                                          <p:val>
                                            <p:strVal val="#ppt_y-.1"/>
                                          </p:val>
                                        </p:tav>
                                        <p:tav tm="100000">
                                          <p:val>
                                            <p:strVal val="#ppt_y"/>
                                          </p:val>
                                        </p:tav>
                                      </p:tavLst>
                                    </p:anim>
                                  </p:childTnLst>
                                </p:cTn>
                              </p:par>
                            </p:childTnLst>
                          </p:cTn>
                        </p:par>
                        <p:par>
                          <p:cTn id="96" fill="hold">
                            <p:stCondLst>
                              <p:cond delay="17500"/>
                            </p:stCondLst>
                            <p:childTnLst>
                              <p:par>
                                <p:cTn id="97" presetID="42" presetClass="entr" presetSubtype="0" fill="hold" grpId="0" nodeType="afterEffect">
                                  <p:stCondLst>
                                    <p:cond delay="0"/>
                                  </p:stCondLst>
                                  <p:childTnLst>
                                    <p:set>
                                      <p:cBhvr>
                                        <p:cTn id="98" dur="1" fill="hold">
                                          <p:stCondLst>
                                            <p:cond delay="0"/>
                                          </p:stCondLst>
                                        </p:cTn>
                                        <p:tgtEl>
                                          <p:spTgt spid="12"/>
                                        </p:tgtEl>
                                        <p:attrNameLst>
                                          <p:attrName>style.visibility</p:attrName>
                                        </p:attrNameLst>
                                      </p:cBhvr>
                                      <p:to>
                                        <p:strVal val="visible"/>
                                      </p:to>
                                    </p:set>
                                    <p:animEffect transition="in" filter="fade">
                                      <p:cBhvr>
                                        <p:cTn id="99" dur="1000"/>
                                        <p:tgtEl>
                                          <p:spTgt spid="12"/>
                                        </p:tgtEl>
                                      </p:cBhvr>
                                    </p:animEffect>
                                    <p:anim calcmode="lin" valueType="num">
                                      <p:cBhvr>
                                        <p:cTn id="100" dur="1000" fill="hold"/>
                                        <p:tgtEl>
                                          <p:spTgt spid="12"/>
                                        </p:tgtEl>
                                        <p:attrNameLst>
                                          <p:attrName>ppt_x</p:attrName>
                                        </p:attrNameLst>
                                      </p:cBhvr>
                                      <p:tavLst>
                                        <p:tav tm="0">
                                          <p:val>
                                            <p:strVal val="#ppt_x"/>
                                          </p:val>
                                        </p:tav>
                                        <p:tav tm="100000">
                                          <p:val>
                                            <p:strVal val="#ppt_x"/>
                                          </p:val>
                                        </p:tav>
                                      </p:tavLst>
                                    </p:anim>
                                    <p:anim calcmode="lin" valueType="num">
                                      <p:cBhvr>
                                        <p:cTn id="10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grpId="1" nodeType="clickEffect">
                                  <p:stCondLst>
                                    <p:cond delay="0"/>
                                  </p:stCondLst>
                                  <p:childTnLst>
                                    <p:animEffect transition="out" filter="fade">
                                      <p:cBhvr>
                                        <p:cTn id="105" dur="10"/>
                                        <p:tgtEl>
                                          <p:spTgt spid="15">
                                            <p:graphicEl>
                                              <a:chart seriesIdx="3" categoryIdx="2" bldStep="ptInCategory"/>
                                            </p:graphicEl>
                                          </p:spTgt>
                                        </p:tgtEl>
                                      </p:cBhvr>
                                    </p:animEffect>
                                    <p:set>
                                      <p:cBhvr>
                                        <p:cTn id="106" dur="1" fill="hold">
                                          <p:stCondLst>
                                            <p:cond delay="9"/>
                                          </p:stCondLst>
                                        </p:cTn>
                                        <p:tgtEl>
                                          <p:spTgt spid="15">
                                            <p:graphicEl>
                                              <a:chart seriesIdx="3" categoryIdx="2" bldStep="ptInCategory"/>
                                            </p:graphicEl>
                                          </p:spTgt>
                                        </p:tgtEl>
                                        <p:attrNameLst>
                                          <p:attrName>style.visibility</p:attrName>
                                        </p:attrNameLst>
                                      </p:cBhvr>
                                      <p:to>
                                        <p:strVal val="hidden"/>
                                      </p:to>
                                    </p:set>
                                  </p:childTnLst>
                                </p:cTn>
                              </p:par>
                              <p:par>
                                <p:cTn id="107" presetID="10" presetClass="exit" presetSubtype="0" fill="hold" grpId="1" nodeType="withEffect">
                                  <p:stCondLst>
                                    <p:cond delay="0"/>
                                  </p:stCondLst>
                                  <p:childTnLst>
                                    <p:animEffect transition="out" filter="fade">
                                      <p:cBhvr>
                                        <p:cTn id="108" dur="10"/>
                                        <p:tgtEl>
                                          <p:spTgt spid="15">
                                            <p:graphicEl>
                                              <a:chart seriesIdx="2" categoryIdx="2" bldStep="ptInCategory"/>
                                            </p:graphicEl>
                                          </p:spTgt>
                                        </p:tgtEl>
                                      </p:cBhvr>
                                    </p:animEffect>
                                    <p:set>
                                      <p:cBhvr>
                                        <p:cTn id="109" dur="1" fill="hold">
                                          <p:stCondLst>
                                            <p:cond delay="9"/>
                                          </p:stCondLst>
                                        </p:cTn>
                                        <p:tgtEl>
                                          <p:spTgt spid="15">
                                            <p:graphicEl>
                                              <a:chart seriesIdx="2" categoryIdx="2" bldStep="ptInCategory"/>
                                            </p:graphicEl>
                                          </p:spTgt>
                                        </p:tgtEl>
                                        <p:attrNameLst>
                                          <p:attrName>style.visibility</p:attrName>
                                        </p:attrNameLst>
                                      </p:cBhvr>
                                      <p:to>
                                        <p:strVal val="hidden"/>
                                      </p:to>
                                    </p:set>
                                  </p:childTnLst>
                                </p:cTn>
                              </p:par>
                              <p:par>
                                <p:cTn id="110" presetID="10" presetClass="exit" presetSubtype="0" fill="hold" grpId="1" nodeType="withEffect">
                                  <p:stCondLst>
                                    <p:cond delay="0"/>
                                  </p:stCondLst>
                                  <p:childTnLst>
                                    <p:animEffect transition="out" filter="fade">
                                      <p:cBhvr>
                                        <p:cTn id="111" dur="10"/>
                                        <p:tgtEl>
                                          <p:spTgt spid="15">
                                            <p:graphicEl>
                                              <a:chart seriesIdx="1" categoryIdx="2" bldStep="ptInCategory"/>
                                            </p:graphicEl>
                                          </p:spTgt>
                                        </p:tgtEl>
                                      </p:cBhvr>
                                    </p:animEffect>
                                    <p:set>
                                      <p:cBhvr>
                                        <p:cTn id="112" dur="1" fill="hold">
                                          <p:stCondLst>
                                            <p:cond delay="9"/>
                                          </p:stCondLst>
                                        </p:cTn>
                                        <p:tgtEl>
                                          <p:spTgt spid="15">
                                            <p:graphicEl>
                                              <a:chart seriesIdx="1" categoryIdx="2" bldStep="ptInCategory"/>
                                            </p:graphicEl>
                                          </p:spTgt>
                                        </p:tgtEl>
                                        <p:attrNameLst>
                                          <p:attrName>style.visibility</p:attrName>
                                        </p:attrNameLst>
                                      </p:cBhvr>
                                      <p:to>
                                        <p:strVal val="hidden"/>
                                      </p:to>
                                    </p:set>
                                  </p:childTnLst>
                                </p:cTn>
                              </p:par>
                              <p:par>
                                <p:cTn id="113" presetID="10" presetClass="exit" presetSubtype="0" fill="hold" grpId="1" nodeType="withEffect">
                                  <p:stCondLst>
                                    <p:cond delay="0"/>
                                  </p:stCondLst>
                                  <p:childTnLst>
                                    <p:animEffect transition="out" filter="fade">
                                      <p:cBhvr>
                                        <p:cTn id="114" dur="10"/>
                                        <p:tgtEl>
                                          <p:spTgt spid="15">
                                            <p:graphicEl>
                                              <a:chart seriesIdx="0" categoryIdx="2" bldStep="ptInCategory"/>
                                            </p:graphicEl>
                                          </p:spTgt>
                                        </p:tgtEl>
                                      </p:cBhvr>
                                    </p:animEffect>
                                    <p:set>
                                      <p:cBhvr>
                                        <p:cTn id="115" dur="1" fill="hold">
                                          <p:stCondLst>
                                            <p:cond delay="9"/>
                                          </p:stCondLst>
                                        </p:cTn>
                                        <p:tgtEl>
                                          <p:spTgt spid="15">
                                            <p:graphicEl>
                                              <a:chart seriesIdx="0" categoryIdx="2" bldStep="ptInCategory"/>
                                            </p:graphicEl>
                                          </p:spTgt>
                                        </p:tgtEl>
                                        <p:attrNameLst>
                                          <p:attrName>style.visibility</p:attrName>
                                        </p:attrNameLst>
                                      </p:cBhvr>
                                      <p:to>
                                        <p:strVal val="hidden"/>
                                      </p:to>
                                    </p:set>
                                  </p:childTnLst>
                                </p:cTn>
                              </p:par>
                              <p:par>
                                <p:cTn id="116" presetID="10" presetClass="exit" presetSubtype="0" fill="hold" grpId="1" nodeType="withEffect">
                                  <p:stCondLst>
                                    <p:cond delay="0"/>
                                  </p:stCondLst>
                                  <p:childTnLst>
                                    <p:animEffect transition="out" filter="fade">
                                      <p:cBhvr>
                                        <p:cTn id="117" dur="10"/>
                                        <p:tgtEl>
                                          <p:spTgt spid="15">
                                            <p:graphicEl>
                                              <a:chart seriesIdx="3" categoryIdx="1" bldStep="ptInCategory"/>
                                            </p:graphicEl>
                                          </p:spTgt>
                                        </p:tgtEl>
                                      </p:cBhvr>
                                    </p:animEffect>
                                    <p:set>
                                      <p:cBhvr>
                                        <p:cTn id="118" dur="1" fill="hold">
                                          <p:stCondLst>
                                            <p:cond delay="9"/>
                                          </p:stCondLst>
                                        </p:cTn>
                                        <p:tgtEl>
                                          <p:spTgt spid="15">
                                            <p:graphicEl>
                                              <a:chart seriesIdx="3" categoryIdx="1" bldStep="ptInCategory"/>
                                            </p:graphicEl>
                                          </p:spTgt>
                                        </p:tgtEl>
                                        <p:attrNameLst>
                                          <p:attrName>style.visibility</p:attrName>
                                        </p:attrNameLst>
                                      </p:cBhvr>
                                      <p:to>
                                        <p:strVal val="hidden"/>
                                      </p:to>
                                    </p:set>
                                  </p:childTnLst>
                                </p:cTn>
                              </p:par>
                              <p:par>
                                <p:cTn id="119" presetID="10" presetClass="exit" presetSubtype="0" fill="hold" grpId="1" nodeType="withEffect">
                                  <p:stCondLst>
                                    <p:cond delay="0"/>
                                  </p:stCondLst>
                                  <p:childTnLst>
                                    <p:animEffect transition="out" filter="fade">
                                      <p:cBhvr>
                                        <p:cTn id="120" dur="10"/>
                                        <p:tgtEl>
                                          <p:spTgt spid="15">
                                            <p:graphicEl>
                                              <a:chart seriesIdx="2" categoryIdx="1" bldStep="ptInCategory"/>
                                            </p:graphicEl>
                                          </p:spTgt>
                                        </p:tgtEl>
                                      </p:cBhvr>
                                    </p:animEffect>
                                    <p:set>
                                      <p:cBhvr>
                                        <p:cTn id="121" dur="1" fill="hold">
                                          <p:stCondLst>
                                            <p:cond delay="9"/>
                                          </p:stCondLst>
                                        </p:cTn>
                                        <p:tgtEl>
                                          <p:spTgt spid="15">
                                            <p:graphicEl>
                                              <a:chart seriesIdx="2" categoryIdx="1" bldStep="ptInCategory"/>
                                            </p:graphicEl>
                                          </p:spTgt>
                                        </p:tgtEl>
                                        <p:attrNameLst>
                                          <p:attrName>style.visibility</p:attrName>
                                        </p:attrNameLst>
                                      </p:cBhvr>
                                      <p:to>
                                        <p:strVal val="hidden"/>
                                      </p:to>
                                    </p:set>
                                  </p:childTnLst>
                                </p:cTn>
                              </p:par>
                              <p:par>
                                <p:cTn id="122" presetID="10" presetClass="exit" presetSubtype="0" fill="hold" grpId="1" nodeType="withEffect">
                                  <p:stCondLst>
                                    <p:cond delay="0"/>
                                  </p:stCondLst>
                                  <p:childTnLst>
                                    <p:animEffect transition="out" filter="fade">
                                      <p:cBhvr>
                                        <p:cTn id="123" dur="10"/>
                                        <p:tgtEl>
                                          <p:spTgt spid="15">
                                            <p:graphicEl>
                                              <a:chart seriesIdx="1" categoryIdx="1" bldStep="ptInCategory"/>
                                            </p:graphicEl>
                                          </p:spTgt>
                                        </p:tgtEl>
                                      </p:cBhvr>
                                    </p:animEffect>
                                    <p:set>
                                      <p:cBhvr>
                                        <p:cTn id="124" dur="1" fill="hold">
                                          <p:stCondLst>
                                            <p:cond delay="9"/>
                                          </p:stCondLst>
                                        </p:cTn>
                                        <p:tgtEl>
                                          <p:spTgt spid="15">
                                            <p:graphicEl>
                                              <a:chart seriesIdx="1" categoryIdx="1" bldStep="ptInCategory"/>
                                            </p:graphicEl>
                                          </p:spTgt>
                                        </p:tgtEl>
                                        <p:attrNameLst>
                                          <p:attrName>style.visibility</p:attrName>
                                        </p:attrNameLst>
                                      </p:cBhvr>
                                      <p:to>
                                        <p:strVal val="hidden"/>
                                      </p:to>
                                    </p:set>
                                  </p:childTnLst>
                                </p:cTn>
                              </p:par>
                              <p:par>
                                <p:cTn id="125" presetID="10" presetClass="exit" presetSubtype="0" fill="hold" grpId="1" nodeType="withEffect">
                                  <p:stCondLst>
                                    <p:cond delay="0"/>
                                  </p:stCondLst>
                                  <p:childTnLst>
                                    <p:animEffect transition="out" filter="fade">
                                      <p:cBhvr>
                                        <p:cTn id="126" dur="10"/>
                                        <p:tgtEl>
                                          <p:spTgt spid="15">
                                            <p:graphicEl>
                                              <a:chart seriesIdx="0" categoryIdx="1" bldStep="ptInCategory"/>
                                            </p:graphicEl>
                                          </p:spTgt>
                                        </p:tgtEl>
                                      </p:cBhvr>
                                    </p:animEffect>
                                    <p:set>
                                      <p:cBhvr>
                                        <p:cTn id="127" dur="1" fill="hold">
                                          <p:stCondLst>
                                            <p:cond delay="9"/>
                                          </p:stCondLst>
                                        </p:cTn>
                                        <p:tgtEl>
                                          <p:spTgt spid="15">
                                            <p:graphicEl>
                                              <a:chart seriesIdx="0" categoryIdx="1" bldStep="ptInCategory"/>
                                            </p:graphicEl>
                                          </p:spTgt>
                                        </p:tgtEl>
                                        <p:attrNameLst>
                                          <p:attrName>style.visibility</p:attrName>
                                        </p:attrNameLst>
                                      </p:cBhvr>
                                      <p:to>
                                        <p:strVal val="hidden"/>
                                      </p:to>
                                    </p:set>
                                  </p:childTnLst>
                                </p:cTn>
                              </p:par>
                              <p:par>
                                <p:cTn id="128" presetID="10" presetClass="exit" presetSubtype="0" fill="hold" grpId="1" nodeType="withEffect">
                                  <p:stCondLst>
                                    <p:cond delay="0"/>
                                  </p:stCondLst>
                                  <p:childTnLst>
                                    <p:animEffect transition="out" filter="fade">
                                      <p:cBhvr>
                                        <p:cTn id="129" dur="10"/>
                                        <p:tgtEl>
                                          <p:spTgt spid="15">
                                            <p:graphicEl>
                                              <a:chart seriesIdx="3" categoryIdx="0" bldStep="ptInCategory"/>
                                            </p:graphicEl>
                                          </p:spTgt>
                                        </p:tgtEl>
                                      </p:cBhvr>
                                    </p:animEffect>
                                    <p:set>
                                      <p:cBhvr>
                                        <p:cTn id="130" dur="1" fill="hold">
                                          <p:stCondLst>
                                            <p:cond delay="9"/>
                                          </p:stCondLst>
                                        </p:cTn>
                                        <p:tgtEl>
                                          <p:spTgt spid="15">
                                            <p:graphicEl>
                                              <a:chart seriesIdx="3" categoryIdx="0" bldStep="ptInCategory"/>
                                            </p:graphicEl>
                                          </p:spTgt>
                                        </p:tgtEl>
                                        <p:attrNameLst>
                                          <p:attrName>style.visibility</p:attrName>
                                        </p:attrNameLst>
                                      </p:cBhvr>
                                      <p:to>
                                        <p:strVal val="hidden"/>
                                      </p:to>
                                    </p:set>
                                  </p:childTnLst>
                                </p:cTn>
                              </p:par>
                              <p:par>
                                <p:cTn id="131" presetID="10" presetClass="exit" presetSubtype="0" fill="hold" grpId="1" nodeType="withEffect">
                                  <p:stCondLst>
                                    <p:cond delay="0"/>
                                  </p:stCondLst>
                                  <p:childTnLst>
                                    <p:animEffect transition="out" filter="fade">
                                      <p:cBhvr>
                                        <p:cTn id="132" dur="10"/>
                                        <p:tgtEl>
                                          <p:spTgt spid="15">
                                            <p:graphicEl>
                                              <a:chart seriesIdx="2" categoryIdx="0" bldStep="ptInCategory"/>
                                            </p:graphicEl>
                                          </p:spTgt>
                                        </p:tgtEl>
                                      </p:cBhvr>
                                    </p:animEffect>
                                    <p:set>
                                      <p:cBhvr>
                                        <p:cTn id="133" dur="1" fill="hold">
                                          <p:stCondLst>
                                            <p:cond delay="9"/>
                                          </p:stCondLst>
                                        </p:cTn>
                                        <p:tgtEl>
                                          <p:spTgt spid="15">
                                            <p:graphicEl>
                                              <a:chart seriesIdx="2" categoryIdx="0" bldStep="ptInCategory"/>
                                            </p:graphicEl>
                                          </p:spTgt>
                                        </p:tgtEl>
                                        <p:attrNameLst>
                                          <p:attrName>style.visibility</p:attrName>
                                        </p:attrNameLst>
                                      </p:cBhvr>
                                      <p:to>
                                        <p:strVal val="hidden"/>
                                      </p:to>
                                    </p:set>
                                  </p:childTnLst>
                                </p:cTn>
                              </p:par>
                              <p:par>
                                <p:cTn id="134" presetID="10" presetClass="exit" presetSubtype="0" fill="hold" grpId="1" nodeType="withEffect">
                                  <p:stCondLst>
                                    <p:cond delay="0"/>
                                  </p:stCondLst>
                                  <p:childTnLst>
                                    <p:animEffect transition="out" filter="fade">
                                      <p:cBhvr>
                                        <p:cTn id="135" dur="10"/>
                                        <p:tgtEl>
                                          <p:spTgt spid="15">
                                            <p:graphicEl>
                                              <a:chart seriesIdx="1" categoryIdx="0" bldStep="ptInCategory"/>
                                            </p:graphicEl>
                                          </p:spTgt>
                                        </p:tgtEl>
                                      </p:cBhvr>
                                    </p:animEffect>
                                    <p:set>
                                      <p:cBhvr>
                                        <p:cTn id="136" dur="1" fill="hold">
                                          <p:stCondLst>
                                            <p:cond delay="9"/>
                                          </p:stCondLst>
                                        </p:cTn>
                                        <p:tgtEl>
                                          <p:spTgt spid="15">
                                            <p:graphicEl>
                                              <a:chart seriesIdx="1" categoryIdx="0" bldStep="ptInCategory"/>
                                            </p:graphicEl>
                                          </p:spTgt>
                                        </p:tgtEl>
                                        <p:attrNameLst>
                                          <p:attrName>style.visibility</p:attrName>
                                        </p:attrNameLst>
                                      </p:cBhvr>
                                      <p:to>
                                        <p:strVal val="hidden"/>
                                      </p:to>
                                    </p:set>
                                  </p:childTnLst>
                                </p:cTn>
                              </p:par>
                              <p:par>
                                <p:cTn id="137" presetID="10" presetClass="exit" presetSubtype="0" fill="hold" grpId="1" nodeType="withEffect">
                                  <p:stCondLst>
                                    <p:cond delay="0"/>
                                  </p:stCondLst>
                                  <p:childTnLst>
                                    <p:animEffect transition="out" filter="fade">
                                      <p:cBhvr>
                                        <p:cTn id="138" dur="10"/>
                                        <p:tgtEl>
                                          <p:spTgt spid="15">
                                            <p:graphicEl>
                                              <a:chart seriesIdx="0" categoryIdx="0" bldStep="ptInCategory"/>
                                            </p:graphicEl>
                                          </p:spTgt>
                                        </p:tgtEl>
                                      </p:cBhvr>
                                    </p:animEffect>
                                    <p:set>
                                      <p:cBhvr>
                                        <p:cTn id="139" dur="1" fill="hold">
                                          <p:stCondLst>
                                            <p:cond delay="9"/>
                                          </p:stCondLst>
                                        </p:cTn>
                                        <p:tgtEl>
                                          <p:spTgt spid="15">
                                            <p:graphicEl>
                                              <a:chart seriesIdx="0" categoryIdx="0" bldStep="ptInCategory"/>
                                            </p:graphicEl>
                                          </p:spTgt>
                                        </p:tgtEl>
                                        <p:attrNameLst>
                                          <p:attrName>style.visibility</p:attrName>
                                        </p:attrNameLst>
                                      </p:cBhvr>
                                      <p:to>
                                        <p:strVal val="hidden"/>
                                      </p:to>
                                    </p:set>
                                  </p:childTnLst>
                                </p:cTn>
                              </p:par>
                              <p:par>
                                <p:cTn id="140" presetID="10" presetClass="exit" presetSubtype="0" fill="hold" grpId="1" nodeType="withEffect">
                                  <p:stCondLst>
                                    <p:cond delay="0"/>
                                  </p:stCondLst>
                                  <p:childTnLst>
                                    <p:animEffect transition="out" filter="fade">
                                      <p:cBhvr>
                                        <p:cTn id="141" dur="10"/>
                                        <p:tgtEl>
                                          <p:spTgt spid="15">
                                            <p:graphicEl>
                                              <a:chart seriesIdx="-3" categoryIdx="-3" bldStep="gridLegend"/>
                                            </p:graphicEl>
                                          </p:spTgt>
                                        </p:tgtEl>
                                      </p:cBhvr>
                                    </p:animEffect>
                                    <p:set>
                                      <p:cBhvr>
                                        <p:cTn id="142" dur="1" fill="hold">
                                          <p:stCondLst>
                                            <p:cond delay="9"/>
                                          </p:stCondLst>
                                        </p:cTn>
                                        <p:tgtEl>
                                          <p:spTgt spid="15">
                                            <p:graphicEl>
                                              <a:chart seriesIdx="-3" categoryIdx="-3" bldStep="gridLegend"/>
                                            </p:graphicEl>
                                          </p:spTgt>
                                        </p:tgtEl>
                                        <p:attrNameLst>
                                          <p:attrName>style.visibility</p:attrName>
                                        </p:attrNameLst>
                                      </p:cBhvr>
                                      <p:to>
                                        <p:strVal val="hidden"/>
                                      </p:to>
                                    </p:set>
                                  </p:childTnLst>
                                </p:cTn>
                              </p:par>
                            </p:childTnLst>
                          </p:cTn>
                        </p:par>
                        <p:par>
                          <p:cTn id="143" fill="hold">
                            <p:stCondLst>
                              <p:cond delay="10"/>
                            </p:stCondLst>
                            <p:childTnLst>
                              <p:par>
                                <p:cTn id="144" presetID="10" presetClass="exit" presetSubtype="0" fill="hold" grpId="1" nodeType="afterEffect">
                                  <p:stCondLst>
                                    <p:cond delay="0"/>
                                  </p:stCondLst>
                                  <p:childTnLst>
                                    <p:animEffect transition="out" filter="fade">
                                      <p:cBhvr>
                                        <p:cTn id="145" dur="500"/>
                                        <p:tgtEl>
                                          <p:spTgt spid="11"/>
                                        </p:tgtEl>
                                      </p:cBhvr>
                                    </p:animEffect>
                                    <p:set>
                                      <p:cBhvr>
                                        <p:cTn id="146" dur="1" fill="hold">
                                          <p:stCondLst>
                                            <p:cond delay="499"/>
                                          </p:stCondLst>
                                        </p:cTn>
                                        <p:tgtEl>
                                          <p:spTgt spid="11"/>
                                        </p:tgtEl>
                                        <p:attrNameLst>
                                          <p:attrName>style.visibility</p:attrName>
                                        </p:attrNameLst>
                                      </p:cBhvr>
                                      <p:to>
                                        <p:strVal val="hidden"/>
                                      </p:to>
                                    </p:set>
                                  </p:childTnLst>
                                </p:cTn>
                              </p:par>
                              <p:par>
                                <p:cTn id="147" presetID="10" presetClass="exit" presetSubtype="0" fill="hold" grpId="1" nodeType="withEffect">
                                  <p:stCondLst>
                                    <p:cond delay="0"/>
                                  </p:stCondLst>
                                  <p:childTnLst>
                                    <p:animEffect transition="out" filter="fade">
                                      <p:cBhvr>
                                        <p:cTn id="148" dur="500"/>
                                        <p:tgtEl>
                                          <p:spTgt spid="13"/>
                                        </p:tgtEl>
                                      </p:cBhvr>
                                    </p:animEffect>
                                    <p:set>
                                      <p:cBhvr>
                                        <p:cTn id="149" dur="1" fill="hold">
                                          <p:stCondLst>
                                            <p:cond delay="499"/>
                                          </p:stCondLst>
                                        </p:cTn>
                                        <p:tgtEl>
                                          <p:spTgt spid="13"/>
                                        </p:tgtEl>
                                        <p:attrNameLst>
                                          <p:attrName>style.visibility</p:attrName>
                                        </p:attrNameLst>
                                      </p:cBhvr>
                                      <p:to>
                                        <p:strVal val="hidden"/>
                                      </p:to>
                                    </p:set>
                                  </p:childTnLst>
                                </p:cTn>
                              </p:par>
                              <p:par>
                                <p:cTn id="150" presetID="10" presetClass="exit" presetSubtype="0" fill="hold" grpId="1" nodeType="withEffect">
                                  <p:stCondLst>
                                    <p:cond delay="0"/>
                                  </p:stCondLst>
                                  <p:childTnLst>
                                    <p:animEffect transition="out" filter="fade">
                                      <p:cBhvr>
                                        <p:cTn id="151" dur="500"/>
                                        <p:tgtEl>
                                          <p:spTgt spid="14"/>
                                        </p:tgtEl>
                                      </p:cBhvr>
                                    </p:animEffect>
                                    <p:set>
                                      <p:cBhvr>
                                        <p:cTn id="152" dur="1" fill="hold">
                                          <p:stCondLst>
                                            <p:cond delay="499"/>
                                          </p:stCondLst>
                                        </p:cTn>
                                        <p:tgtEl>
                                          <p:spTgt spid="14"/>
                                        </p:tgtEl>
                                        <p:attrNameLst>
                                          <p:attrName>style.visibility</p:attrName>
                                        </p:attrNameLst>
                                      </p:cBhvr>
                                      <p:to>
                                        <p:strVal val="hidden"/>
                                      </p:to>
                                    </p:set>
                                  </p:childTnLst>
                                </p:cTn>
                              </p:par>
                              <p:par>
                                <p:cTn id="153" presetID="10" presetClass="exit" presetSubtype="0" fill="hold" grpId="1" nodeType="withEffect">
                                  <p:stCondLst>
                                    <p:cond delay="0"/>
                                  </p:stCondLst>
                                  <p:childTnLst>
                                    <p:animEffect transition="out" filter="fade">
                                      <p:cBhvr>
                                        <p:cTn id="154" dur="500"/>
                                        <p:tgtEl>
                                          <p:spTgt spid="12"/>
                                        </p:tgtEl>
                                      </p:cBhvr>
                                    </p:animEffect>
                                    <p:set>
                                      <p:cBhvr>
                                        <p:cTn id="155" dur="1" fill="hold">
                                          <p:stCondLst>
                                            <p:cond delay="499"/>
                                          </p:stCondLst>
                                        </p:cTn>
                                        <p:tgtEl>
                                          <p:spTgt spid="12"/>
                                        </p:tgtEl>
                                        <p:attrNameLst>
                                          <p:attrName>style.visibility</p:attrName>
                                        </p:attrNameLst>
                                      </p:cBhvr>
                                      <p:to>
                                        <p:strVal val="hidden"/>
                                      </p:to>
                                    </p:set>
                                  </p:childTnLst>
                                </p:cTn>
                              </p:par>
                            </p:childTnLst>
                          </p:cTn>
                        </p:par>
                        <p:par>
                          <p:cTn id="156" fill="hold">
                            <p:stCondLst>
                              <p:cond delay="510"/>
                            </p:stCondLst>
                            <p:childTnLst>
                              <p:par>
                                <p:cTn id="157" presetID="42" presetClass="entr" presetSubtype="0" fill="hold" grpId="0" nodeType="afterEffect">
                                  <p:stCondLst>
                                    <p:cond delay="1000"/>
                                  </p:stCondLst>
                                  <p:childTnLst>
                                    <p:set>
                                      <p:cBhvr>
                                        <p:cTn id="158" dur="1" fill="hold">
                                          <p:stCondLst>
                                            <p:cond delay="0"/>
                                          </p:stCondLst>
                                        </p:cTn>
                                        <p:tgtEl>
                                          <p:spTgt spid="3">
                                            <p:txEl>
                                              <p:pRg st="3" end="3"/>
                                            </p:txEl>
                                          </p:spTgt>
                                        </p:tgtEl>
                                        <p:attrNameLst>
                                          <p:attrName>style.visibility</p:attrName>
                                        </p:attrNameLst>
                                      </p:cBhvr>
                                      <p:to>
                                        <p:strVal val="visible"/>
                                      </p:to>
                                    </p:set>
                                    <p:animEffect transition="in" filter="fade">
                                      <p:cBhvr>
                                        <p:cTn id="159" dur="1000"/>
                                        <p:tgtEl>
                                          <p:spTgt spid="3">
                                            <p:txEl>
                                              <p:pRg st="3" end="3"/>
                                            </p:txEl>
                                          </p:spTgt>
                                        </p:tgtEl>
                                      </p:cBhvr>
                                    </p:animEffect>
                                    <p:anim calcmode="lin" valueType="num">
                                      <p:cBhvr>
                                        <p:cTn id="16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162" fill="hold">
                            <p:stCondLst>
                              <p:cond delay="2510"/>
                            </p:stCondLst>
                            <p:childTnLst>
                              <p:par>
                                <p:cTn id="163" presetID="42" presetClass="entr" presetSubtype="0" fill="hold" grpId="0" nodeType="afterEffect">
                                  <p:stCondLst>
                                    <p:cond delay="1000"/>
                                  </p:stCondLst>
                                  <p:childTnLst>
                                    <p:set>
                                      <p:cBhvr>
                                        <p:cTn id="164" dur="1" fill="hold">
                                          <p:stCondLst>
                                            <p:cond delay="0"/>
                                          </p:stCondLst>
                                        </p:cTn>
                                        <p:tgtEl>
                                          <p:spTgt spid="3">
                                            <p:txEl>
                                              <p:pRg st="4" end="4"/>
                                            </p:txEl>
                                          </p:spTgt>
                                        </p:tgtEl>
                                        <p:attrNameLst>
                                          <p:attrName>style.visibility</p:attrName>
                                        </p:attrNameLst>
                                      </p:cBhvr>
                                      <p:to>
                                        <p:strVal val="visible"/>
                                      </p:to>
                                    </p:set>
                                    <p:animEffect transition="in" filter="fade">
                                      <p:cBhvr>
                                        <p:cTn id="165" dur="1000"/>
                                        <p:tgtEl>
                                          <p:spTgt spid="3">
                                            <p:txEl>
                                              <p:pRg st="4" end="4"/>
                                            </p:txEl>
                                          </p:spTgt>
                                        </p:tgtEl>
                                      </p:cBhvr>
                                    </p:animEffect>
                                    <p:anim calcmode="lin" valueType="num">
                                      <p:cBhvr>
                                        <p:cTn id="16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168" fill="hold">
                            <p:stCondLst>
                              <p:cond delay="4510"/>
                            </p:stCondLst>
                            <p:childTnLst>
                              <p:par>
                                <p:cTn id="169" presetID="42" presetClass="entr" presetSubtype="0" fill="hold" grpId="0" nodeType="afterEffect">
                                  <p:stCondLst>
                                    <p:cond delay="1000"/>
                                  </p:stCondLst>
                                  <p:childTnLst>
                                    <p:set>
                                      <p:cBhvr>
                                        <p:cTn id="170" dur="1" fill="hold">
                                          <p:stCondLst>
                                            <p:cond delay="0"/>
                                          </p:stCondLst>
                                        </p:cTn>
                                        <p:tgtEl>
                                          <p:spTgt spid="3">
                                            <p:txEl>
                                              <p:pRg st="5" end="5"/>
                                            </p:txEl>
                                          </p:spTgt>
                                        </p:tgtEl>
                                        <p:attrNameLst>
                                          <p:attrName>style.visibility</p:attrName>
                                        </p:attrNameLst>
                                      </p:cBhvr>
                                      <p:to>
                                        <p:strVal val="visible"/>
                                      </p:to>
                                    </p:set>
                                    <p:animEffect transition="in" filter="fade">
                                      <p:cBhvr>
                                        <p:cTn id="171" dur="1000"/>
                                        <p:tgtEl>
                                          <p:spTgt spid="3">
                                            <p:txEl>
                                              <p:pRg st="5" end="5"/>
                                            </p:txEl>
                                          </p:spTgt>
                                        </p:tgtEl>
                                      </p:cBhvr>
                                    </p:animEffect>
                                    <p:anim calcmode="lin" valueType="num">
                                      <p:cBhvr>
                                        <p:cTn id="17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7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174" fill="hold">
                            <p:stCondLst>
                              <p:cond delay="6510"/>
                            </p:stCondLst>
                            <p:childTnLst>
                              <p:par>
                                <p:cTn id="175" presetID="42" presetClass="entr" presetSubtype="0" fill="hold" grpId="0" nodeType="afterEffect">
                                  <p:stCondLst>
                                    <p:cond delay="1000"/>
                                  </p:stCondLst>
                                  <p:childTnLst>
                                    <p:set>
                                      <p:cBhvr>
                                        <p:cTn id="176" dur="1" fill="hold">
                                          <p:stCondLst>
                                            <p:cond delay="0"/>
                                          </p:stCondLst>
                                        </p:cTn>
                                        <p:tgtEl>
                                          <p:spTgt spid="3">
                                            <p:txEl>
                                              <p:pRg st="6" end="6"/>
                                            </p:txEl>
                                          </p:spTgt>
                                        </p:tgtEl>
                                        <p:attrNameLst>
                                          <p:attrName>style.visibility</p:attrName>
                                        </p:attrNameLst>
                                      </p:cBhvr>
                                      <p:to>
                                        <p:strVal val="visible"/>
                                      </p:to>
                                    </p:set>
                                    <p:animEffect transition="in" filter="fade">
                                      <p:cBhvr>
                                        <p:cTn id="177" dur="1000"/>
                                        <p:tgtEl>
                                          <p:spTgt spid="3">
                                            <p:txEl>
                                              <p:pRg st="6" end="6"/>
                                            </p:txEl>
                                          </p:spTgt>
                                        </p:tgtEl>
                                      </p:cBhvr>
                                    </p:animEffect>
                                    <p:anim calcmode="lin" valueType="num">
                                      <p:cBhvr>
                                        <p:cTn id="17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7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180" fill="hold">
                            <p:stCondLst>
                              <p:cond delay="8510"/>
                            </p:stCondLst>
                            <p:childTnLst>
                              <p:par>
                                <p:cTn id="181" presetID="42" presetClass="entr" presetSubtype="0" fill="hold" grpId="0" nodeType="afterEffect">
                                  <p:stCondLst>
                                    <p:cond delay="1000"/>
                                  </p:stCondLst>
                                  <p:childTnLst>
                                    <p:set>
                                      <p:cBhvr>
                                        <p:cTn id="182" dur="1" fill="hold">
                                          <p:stCondLst>
                                            <p:cond delay="0"/>
                                          </p:stCondLst>
                                        </p:cTn>
                                        <p:tgtEl>
                                          <p:spTgt spid="3">
                                            <p:txEl>
                                              <p:pRg st="7" end="7"/>
                                            </p:txEl>
                                          </p:spTgt>
                                        </p:tgtEl>
                                        <p:attrNameLst>
                                          <p:attrName>style.visibility</p:attrName>
                                        </p:attrNameLst>
                                      </p:cBhvr>
                                      <p:to>
                                        <p:strVal val="visible"/>
                                      </p:to>
                                    </p:set>
                                    <p:animEffect transition="in" filter="fade">
                                      <p:cBhvr>
                                        <p:cTn id="183" dur="1000"/>
                                        <p:tgtEl>
                                          <p:spTgt spid="3">
                                            <p:txEl>
                                              <p:pRg st="7" end="7"/>
                                            </p:txEl>
                                          </p:spTgt>
                                        </p:tgtEl>
                                      </p:cBhvr>
                                    </p:animEffect>
                                    <p:anim calcmode="lin" valueType="num">
                                      <p:cBhvr>
                                        <p:cTn id="18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18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86" fill="hold">
                      <p:stCondLst>
                        <p:cond delay="indefinite"/>
                      </p:stCondLst>
                      <p:childTnLst>
                        <p:par>
                          <p:cTn id="187" fill="hold">
                            <p:stCondLst>
                              <p:cond delay="0"/>
                            </p:stCondLst>
                            <p:childTnLst>
                              <p:par>
                                <p:cTn id="188" presetID="42" presetClass="entr" presetSubtype="0" fill="hold" grpId="0" nodeType="clickEffect">
                                  <p:stCondLst>
                                    <p:cond delay="0"/>
                                  </p:stCondLst>
                                  <p:childTnLst>
                                    <p:set>
                                      <p:cBhvr>
                                        <p:cTn id="189" dur="1" fill="hold">
                                          <p:stCondLst>
                                            <p:cond delay="0"/>
                                          </p:stCondLst>
                                        </p:cTn>
                                        <p:tgtEl>
                                          <p:spTgt spid="3">
                                            <p:txEl>
                                              <p:pRg st="8" end="8"/>
                                            </p:txEl>
                                          </p:spTgt>
                                        </p:tgtEl>
                                        <p:attrNameLst>
                                          <p:attrName>style.visibility</p:attrName>
                                        </p:attrNameLst>
                                      </p:cBhvr>
                                      <p:to>
                                        <p:strVal val="visible"/>
                                      </p:to>
                                    </p:set>
                                    <p:animEffect transition="in" filter="fade">
                                      <p:cBhvr>
                                        <p:cTn id="190" dur="1000"/>
                                        <p:tgtEl>
                                          <p:spTgt spid="3">
                                            <p:txEl>
                                              <p:pRg st="8" end="8"/>
                                            </p:txEl>
                                          </p:spTgt>
                                        </p:tgtEl>
                                      </p:cBhvr>
                                    </p:animEffect>
                                    <p:anim calcmode="lin" valueType="num">
                                      <p:cBhvr>
                                        <p:cTn id="19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9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93" fill="hold">
                      <p:stCondLst>
                        <p:cond delay="indefinite"/>
                      </p:stCondLst>
                      <p:childTnLst>
                        <p:par>
                          <p:cTn id="194" fill="hold">
                            <p:stCondLst>
                              <p:cond delay="0"/>
                            </p:stCondLst>
                            <p:childTnLst>
                              <p:par>
                                <p:cTn id="195" presetID="42" presetClass="entr" presetSubtype="0" fill="hold" grpId="0" nodeType="clickEffect">
                                  <p:stCondLst>
                                    <p:cond delay="0"/>
                                  </p:stCondLst>
                                  <p:childTnLst>
                                    <p:set>
                                      <p:cBhvr>
                                        <p:cTn id="196" dur="1" fill="hold">
                                          <p:stCondLst>
                                            <p:cond delay="0"/>
                                          </p:stCondLst>
                                        </p:cTn>
                                        <p:tgtEl>
                                          <p:spTgt spid="3">
                                            <p:txEl>
                                              <p:pRg st="9" end="9"/>
                                            </p:txEl>
                                          </p:spTgt>
                                        </p:tgtEl>
                                        <p:attrNameLst>
                                          <p:attrName>style.visibility</p:attrName>
                                        </p:attrNameLst>
                                      </p:cBhvr>
                                      <p:to>
                                        <p:strVal val="visible"/>
                                      </p:to>
                                    </p:set>
                                    <p:animEffect transition="in" filter="fade">
                                      <p:cBhvr>
                                        <p:cTn id="197" dur="1000"/>
                                        <p:tgtEl>
                                          <p:spTgt spid="3">
                                            <p:txEl>
                                              <p:pRg st="9" end="9"/>
                                            </p:txEl>
                                          </p:spTgt>
                                        </p:tgtEl>
                                      </p:cBhvr>
                                    </p:animEffect>
                                    <p:anim calcmode="lin" valueType="num">
                                      <p:cBhvr>
                                        <p:cTn id="19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9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Graphic spid="15" grpId="0">
        <p:bldSub>
          <a:bldChart bld="categoryEl"/>
        </p:bldSub>
      </p:bldGraphic>
      <p:bldGraphic spid="15" grpId="1" uiExpand="1">
        <p:bldSub>
          <a:bldChart bld="categoryEl"/>
        </p:bldSub>
      </p:bldGraphic>
      <p:bldP spid="11" grpId="0" animBg="1"/>
      <p:bldP spid="11" grpId="1" animBg="1"/>
      <p:bldP spid="13" grpId="0" animBg="1"/>
      <p:bldP spid="13" grpId="1" animBg="1"/>
      <p:bldP spid="14" grpId="0" animBg="1"/>
      <p:bldP spid="14" grpId="1" animBg="1"/>
      <p:bldP spid="12" grpId="0" animBg="1"/>
      <p:bldP spid="12"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p:spPr>
        <p:txBody>
          <a:bodyPr>
            <a:normAutofit fontScale="92500" lnSpcReduction="20000"/>
          </a:bodyPr>
          <a:lstStyle/>
          <a:p>
            <a:pPr marL="0" indent="0">
              <a:buNone/>
            </a:pPr>
            <a:r>
              <a:rPr lang="en-GB" sz="3000" b="1" dirty="0" smtClean="0"/>
              <a:t>Succession to the Crown– </a:t>
            </a:r>
          </a:p>
          <a:p>
            <a:r>
              <a:rPr lang="en-GB" sz="2400" b="1" dirty="0" smtClean="0"/>
              <a:t>Succession to the Crown Act </a:t>
            </a:r>
            <a:r>
              <a:rPr lang="en-GB" sz="2400" dirty="0" smtClean="0"/>
              <a:t>received Royal Assent April 2013</a:t>
            </a:r>
          </a:p>
          <a:p>
            <a:r>
              <a:rPr lang="en-GB" sz="2400" dirty="0" smtClean="0"/>
              <a:t>changes succession to the UK monarchy to allow first born child to succeed to the throne</a:t>
            </a:r>
          </a:p>
          <a:p>
            <a:r>
              <a:rPr lang="en-GB" sz="2400" dirty="0" smtClean="0"/>
              <a:t>Have been several private members attempts to address this in recent years, but Lab had not attempted reform, seeing it as too difficult, so </a:t>
            </a:r>
            <a:r>
              <a:rPr lang="en-GB" sz="2400" dirty="0" err="1" smtClean="0"/>
              <a:t>signif</a:t>
            </a:r>
            <a:r>
              <a:rPr lang="en-GB" sz="2400" dirty="0" smtClean="0"/>
              <a:t> success for Coalition - 15 Commonwealth countries had to be consulted by Cameron</a:t>
            </a:r>
          </a:p>
          <a:p>
            <a:r>
              <a:rPr lang="en-GB" sz="2400" dirty="0" smtClean="0"/>
              <a:t>Also removes ban on monarch marrying Catholic wife and relatives of monarch needing permission to marry</a:t>
            </a:r>
          </a:p>
          <a:p>
            <a:r>
              <a:rPr lang="en-GB" sz="2400" dirty="0" smtClean="0"/>
              <a:t>But preserves hereditary principle</a:t>
            </a:r>
          </a:p>
          <a:p>
            <a:r>
              <a:rPr lang="en-GB" sz="2400" dirty="0"/>
              <a:t>a</a:t>
            </a:r>
            <a:r>
              <a:rPr lang="en-GB" sz="2400" dirty="0" smtClean="0"/>
              <a:t>nd fails to address ban on Catholic becoming monarch, and so Supreme Governor of C of E – some criticism of this in </a:t>
            </a:r>
            <a:r>
              <a:rPr lang="en-GB" sz="2400" dirty="0" err="1" smtClean="0"/>
              <a:t>HoC</a:t>
            </a:r>
            <a:endParaRPr lang="en-GB" sz="2400" dirty="0" smtClean="0"/>
          </a:p>
          <a:p>
            <a:r>
              <a:rPr lang="en-GB" sz="2400" dirty="0"/>
              <a:t>s</a:t>
            </a:r>
            <a:r>
              <a:rPr lang="en-GB" sz="2400" dirty="0" smtClean="0"/>
              <a:t>o it raises questions about continuing Church/State link</a:t>
            </a:r>
          </a:p>
          <a:p>
            <a:r>
              <a:rPr lang="en-GB" sz="2400" dirty="0" smtClean="0">
                <a:hlinkClick r:id="rId2"/>
              </a:rPr>
              <a:t>http</a:t>
            </a:r>
            <a:r>
              <a:rPr lang="en-GB" sz="2400" dirty="0">
                <a:hlinkClick r:id="rId2"/>
              </a:rPr>
              <a:t>://constitution-unit.com/2013/01/30/succession-to-the-crown-bill-the-religious-tests</a:t>
            </a:r>
            <a:r>
              <a:rPr lang="en-GB" sz="2400" dirty="0" smtClean="0">
                <a:hlinkClick r:id="rId2"/>
              </a:rPr>
              <a:t>/</a:t>
            </a:r>
            <a:r>
              <a:rPr lang="en-GB" sz="2400" dirty="0" smtClean="0"/>
              <a:t> </a:t>
            </a:r>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r>
              <a:rPr lang="en-US" sz="3500" b="1" dirty="0" smtClean="0">
                <a:blipFill dpi="0" rotWithShape="1">
                  <a:blip r:embed="rId3">
                    <a:extLst>
                      <a:ext uri="{28A0092B-C50C-407E-A947-70E740481C1C}">
                        <a14:useLocalDpi xmlns:a14="http://schemas.microsoft.com/office/drawing/2010/main" val="0"/>
                      </a:ext>
                    </a:extLst>
                  </a:blip>
                  <a:srcRect/>
                  <a:stretch>
                    <a:fillRect/>
                  </a:stretch>
                </a:blipFill>
              </a:rPr>
              <a:t>Other Constitutional Reforms: Succession</a:t>
            </a:r>
            <a:endParaRPr lang="en-GB" sz="3500" b="1" dirty="0">
              <a:blipFill dpi="0" rotWithShape="1">
                <a:blip r:embed="rId3">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1655197702"/>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2" presetClass="entr" presetSubtype="0" fill="hold"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4500"/>
                            </p:stCondLst>
                            <p:childTnLst>
                              <p:par>
                                <p:cTn id="23" presetID="42" presetClass="entr" presetSubtype="0" fill="hold" nodeType="afterEffect">
                                  <p:stCondLst>
                                    <p:cond delay="50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6000"/>
                            </p:stCondLst>
                            <p:childTnLst>
                              <p:par>
                                <p:cTn id="29" presetID="42" presetClass="entr" presetSubtype="0" fill="hold" nodeType="afterEffect">
                                  <p:stCondLst>
                                    <p:cond delay="50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7500"/>
                            </p:stCondLst>
                            <p:childTnLst>
                              <p:par>
                                <p:cTn id="35" presetID="42" presetClass="entr" presetSubtype="0" fill="hold" nodeType="afterEffect">
                                  <p:stCondLst>
                                    <p:cond delay="50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9000"/>
                            </p:stCondLst>
                            <p:childTnLst>
                              <p:par>
                                <p:cTn id="41" presetID="42" presetClass="entr" presetSubtype="0" fill="hold" nodeType="afterEffect">
                                  <p:stCondLst>
                                    <p:cond delay="50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10500"/>
                            </p:stCondLst>
                            <p:childTnLst>
                              <p:par>
                                <p:cTn id="47" presetID="42" presetClass="entr" presetSubtype="0" fill="hold" nodeType="afterEffect">
                                  <p:stCondLst>
                                    <p:cond delay="50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2" fill="hold">
                            <p:stCondLst>
                              <p:cond delay="12000"/>
                            </p:stCondLst>
                            <p:childTnLst>
                              <p:par>
                                <p:cTn id="53" presetID="42" presetClass="entr" presetSubtype="0" fill="hold" nodeType="afterEffect">
                                  <p:stCondLst>
                                    <p:cond delay="50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435280" cy="5661248"/>
          </a:xfrm>
        </p:spPr>
        <p:txBody>
          <a:bodyPr>
            <a:normAutofit fontScale="47500" lnSpcReduction="20000"/>
          </a:bodyPr>
          <a:lstStyle/>
          <a:p>
            <a:r>
              <a:rPr lang="en-GB" sz="3600" dirty="0" smtClean="0"/>
              <a:t>On 19</a:t>
            </a:r>
            <a:r>
              <a:rPr lang="en-GB" sz="3600" baseline="30000" dirty="0" smtClean="0"/>
              <a:t>th</a:t>
            </a:r>
            <a:r>
              <a:rPr lang="en-GB" sz="3600" dirty="0" smtClean="0"/>
              <a:t> September 2014, the morning after the Scottish Referendum result, David Cameron announced that giving promised extra powers to Scotland would have to be linked to resolving the “English Question”</a:t>
            </a:r>
          </a:p>
          <a:p>
            <a:endParaRPr lang="en-GB" sz="2100" dirty="0" smtClean="0"/>
          </a:p>
          <a:p>
            <a:r>
              <a:rPr lang="en-GB" sz="3600" dirty="0" smtClean="0"/>
              <a:t>Seen as highly divisive move – </a:t>
            </a:r>
            <a:r>
              <a:rPr lang="en-GB" sz="3600" b="1" i="1" dirty="0" smtClean="0"/>
              <a:t>English Votes for English Laws </a:t>
            </a:r>
            <a:r>
              <a:rPr lang="en-GB" sz="3600" dirty="0" smtClean="0"/>
              <a:t>advantaging the Conservatives and perhaps making it impossible for a future Labour government including Scottish MPs to get most of business through the House of Commons</a:t>
            </a:r>
          </a:p>
          <a:p>
            <a:r>
              <a:rPr lang="en-GB" sz="3600" dirty="0" smtClean="0"/>
              <a:t>Hague put forward 4 options </a:t>
            </a:r>
            <a:r>
              <a:rPr lang="en-GB" sz="3600" dirty="0"/>
              <a:t>Dec 2014 </a:t>
            </a:r>
            <a:r>
              <a:rPr lang="en-GB" sz="3800" dirty="0"/>
              <a:t>- </a:t>
            </a:r>
            <a:r>
              <a:rPr lang="en-GB" sz="2700" dirty="0">
                <a:hlinkClick r:id="rId2"/>
              </a:rPr>
              <a:t>http://</a:t>
            </a:r>
            <a:r>
              <a:rPr lang="en-GB" sz="2700" dirty="0" smtClean="0">
                <a:hlinkClick r:id="rId2"/>
              </a:rPr>
              <a:t>www.bbc.co.uk/news/uk-politics-30484453</a:t>
            </a:r>
            <a:r>
              <a:rPr lang="en-GB" sz="3800" dirty="0" smtClean="0"/>
              <a:t>  </a:t>
            </a:r>
            <a:r>
              <a:rPr lang="en-GB" sz="3600" dirty="0" smtClean="0"/>
              <a:t>-</a:t>
            </a:r>
          </a:p>
          <a:p>
            <a:pPr lvl="1"/>
            <a:r>
              <a:rPr lang="en-GB" sz="2900" dirty="0" smtClean="0"/>
              <a:t>Barring Scottish and Northern Irish MPs from any role in English bills</a:t>
            </a:r>
          </a:p>
          <a:p>
            <a:pPr lvl="1"/>
            <a:r>
              <a:rPr lang="en-GB" sz="2900" dirty="0" smtClean="0"/>
              <a:t>Allowing only English MPs to consider relevant bills during their committee and report stages, before allowing all MPs to vote on the final bill</a:t>
            </a:r>
          </a:p>
          <a:p>
            <a:pPr lvl="1"/>
            <a:r>
              <a:rPr lang="en-GB" sz="2900" dirty="0" smtClean="0"/>
              <a:t>Allowing only English MPs to consider relevant bills at committee stage and giving them a effective veto in a separate vote before their third reading</a:t>
            </a:r>
          </a:p>
          <a:p>
            <a:pPr lvl="1"/>
            <a:r>
              <a:rPr lang="en-GB" sz="2900" dirty="0" smtClean="0"/>
              <a:t>A separate Lib Dem plan to establish a grand committee of English MPs, with the right to veto legislation applying only England, with its members based on the share of the vote. </a:t>
            </a:r>
          </a:p>
          <a:p>
            <a:endParaRPr lang="en-GB" sz="2100" dirty="0" smtClean="0"/>
          </a:p>
          <a:p>
            <a:r>
              <a:rPr lang="en-GB" sz="3600" dirty="0" smtClean="0"/>
              <a:t>Labour opposed but also divided – Ed </a:t>
            </a:r>
            <a:r>
              <a:rPr lang="en-GB" sz="3600" dirty="0" err="1" smtClean="0"/>
              <a:t>Miliband</a:t>
            </a:r>
            <a:r>
              <a:rPr lang="en-GB" sz="3600" dirty="0" smtClean="0"/>
              <a:t> has proposed replacing the </a:t>
            </a:r>
            <a:r>
              <a:rPr lang="en-GB" sz="3600" dirty="0" err="1" smtClean="0"/>
              <a:t>HoL</a:t>
            </a:r>
            <a:r>
              <a:rPr lang="en-GB" sz="3600" dirty="0" smtClean="0"/>
              <a:t> with an elected Senate</a:t>
            </a:r>
            <a:r>
              <a:rPr lang="en-GB" sz="3600" dirty="0"/>
              <a:t> </a:t>
            </a:r>
            <a:r>
              <a:rPr lang="en-GB" sz="3600" dirty="0" smtClean="0"/>
              <a:t>representing all regions fairly instead</a:t>
            </a:r>
          </a:p>
          <a:p>
            <a:r>
              <a:rPr lang="en-GB" sz="3600" dirty="0" smtClean="0"/>
              <a:t>Scots </a:t>
            </a:r>
            <a:r>
              <a:rPr lang="en-GB" sz="3600" dirty="0" err="1" smtClean="0"/>
              <a:t>nats</a:t>
            </a:r>
            <a:r>
              <a:rPr lang="en-GB" sz="3600" dirty="0" smtClean="0"/>
              <a:t> upset that progress to </a:t>
            </a:r>
            <a:r>
              <a:rPr lang="en-GB" sz="3600" dirty="0" err="1" smtClean="0"/>
              <a:t>Devo</a:t>
            </a:r>
            <a:r>
              <a:rPr lang="en-GB" sz="3600" dirty="0" smtClean="0"/>
              <a:t> Max seemed to be linked to resolving the English Question, </a:t>
            </a:r>
            <a:r>
              <a:rPr lang="en-GB" sz="3600" dirty="0" err="1" smtClean="0"/>
              <a:t>tho</a:t>
            </a:r>
            <a:r>
              <a:rPr lang="en-GB" sz="3600" dirty="0" smtClean="0"/>
              <a:t> </a:t>
            </a:r>
            <a:r>
              <a:rPr lang="en-GB" sz="3600" dirty="0" err="1" smtClean="0"/>
              <a:t>Govt</a:t>
            </a:r>
            <a:r>
              <a:rPr lang="en-GB" sz="3600" dirty="0" smtClean="0"/>
              <a:t> clarified draft Scotland Bill would go ahead first regardless.</a:t>
            </a:r>
          </a:p>
          <a:p>
            <a:r>
              <a:rPr lang="en-GB" sz="3600" dirty="0" smtClean="0"/>
              <a:t>Also criticisms that it is in practice v hard to identify purely English (or English and Welsh) bills, and that spending in particular is interlinked due to the Barnet Formula</a:t>
            </a:r>
          </a:p>
          <a:p>
            <a:r>
              <a:rPr lang="en-GB" sz="3600" dirty="0" smtClean="0"/>
              <a:t>Others have used the debate to argue for more devolution to English regions</a:t>
            </a:r>
          </a:p>
          <a:p>
            <a:endParaRPr lang="en-GB" sz="3600" dirty="0" smtClean="0"/>
          </a:p>
          <a:p>
            <a:r>
              <a:rPr lang="en-GB" sz="3600" dirty="0" smtClean="0"/>
              <a:t>3</a:t>
            </a:r>
            <a:r>
              <a:rPr lang="en-GB" sz="3600" baseline="30000" dirty="0" smtClean="0"/>
              <a:t>rd</a:t>
            </a:r>
            <a:r>
              <a:rPr lang="en-GB" sz="3600" dirty="0" smtClean="0"/>
              <a:t> option of separate English votes at Committee Stage adopted by new Con </a:t>
            </a:r>
            <a:r>
              <a:rPr lang="en-GB" sz="3600" dirty="0" err="1" smtClean="0"/>
              <a:t>govt</a:t>
            </a:r>
            <a:r>
              <a:rPr lang="en-GB" sz="3600" dirty="0" smtClean="0"/>
              <a:t> Oct 15</a:t>
            </a:r>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pPr>
              <a:lnSpc>
                <a:spcPts val="4200"/>
              </a:lnSpc>
            </a:pPr>
            <a:r>
              <a:rPr lang="en-US" sz="3800" b="1" dirty="0" smtClean="0">
                <a:blipFill dpi="0" rotWithShape="1">
                  <a:blip r:embed="rId3">
                    <a:extLst>
                      <a:ext uri="{28A0092B-C50C-407E-A947-70E740481C1C}">
                        <a14:useLocalDpi xmlns:a14="http://schemas.microsoft.com/office/drawing/2010/main" val="0"/>
                      </a:ext>
                    </a:extLst>
                  </a:blip>
                  <a:srcRect/>
                  <a:stretch>
                    <a:fillRect/>
                  </a:stretch>
                </a:blipFill>
              </a:rPr>
              <a:t>Other Constitutional issues: </a:t>
            </a:r>
            <a:br>
              <a:rPr lang="en-US" sz="3800" b="1" dirty="0" smtClean="0">
                <a:blipFill dpi="0" rotWithShape="1">
                  <a:blip r:embed="rId3">
                    <a:extLst>
                      <a:ext uri="{28A0092B-C50C-407E-A947-70E740481C1C}">
                        <a14:useLocalDpi xmlns:a14="http://schemas.microsoft.com/office/drawing/2010/main" val="0"/>
                      </a:ext>
                    </a:extLst>
                  </a:blip>
                  <a:srcRect/>
                  <a:stretch>
                    <a:fillRect/>
                  </a:stretch>
                </a:blipFill>
              </a:rPr>
            </a:br>
            <a:r>
              <a:rPr lang="en-US" sz="3800" b="1" dirty="0" smtClean="0">
                <a:blipFill dpi="0" rotWithShape="1">
                  <a:blip r:embed="rId3">
                    <a:extLst>
                      <a:ext uri="{28A0092B-C50C-407E-A947-70E740481C1C}">
                        <a14:useLocalDpi xmlns:a14="http://schemas.microsoft.com/office/drawing/2010/main" val="0"/>
                      </a:ext>
                    </a:extLst>
                  </a:blip>
                  <a:srcRect/>
                  <a:stretch>
                    <a:fillRect/>
                  </a:stretch>
                </a:blipFill>
              </a:rPr>
              <a:t>The English Question</a:t>
            </a:r>
            <a:endParaRPr lang="en-GB" sz="3800" b="1" dirty="0">
              <a:blipFill dpi="0" rotWithShape="1">
                <a:blip r:embed="rId3">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1738020970"/>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2000"/>
                            </p:stCondLst>
                            <p:childTnLst>
                              <p:par>
                                <p:cTn id="30" presetID="42" presetClass="entr" presetSubtype="0" fill="hold"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3000"/>
                            </p:stCondLst>
                            <p:childTnLst>
                              <p:par>
                                <p:cTn id="36" presetID="42" presetClass="entr" presetSubtype="0" fill="hold"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1" fill="hold">
                            <p:stCondLst>
                              <p:cond delay="4000"/>
                            </p:stCondLst>
                            <p:childTnLst>
                              <p:par>
                                <p:cTn id="42" presetID="42" presetClass="entr" presetSubtype="0" fill="hold" nodeType="after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5000"/>
                            </p:stCondLst>
                            <p:childTnLst>
                              <p:par>
                                <p:cTn id="48" presetID="42" presetClass="entr" presetSubtype="0" fill="hold" nodeType="afterEffect">
                                  <p:stCondLst>
                                    <p:cond delay="100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fade">
                                      <p:cBhvr>
                                        <p:cTn id="50" dur="1000"/>
                                        <p:tgtEl>
                                          <p:spTgt spid="3">
                                            <p:txEl>
                                              <p:pRg st="9" end="9"/>
                                            </p:txEl>
                                          </p:spTgt>
                                        </p:tgtEl>
                                      </p:cBhvr>
                                    </p:animEffect>
                                    <p:anim calcmode="lin" valueType="num">
                                      <p:cBhvr>
                                        <p:cTn id="5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53" fill="hold">
                            <p:stCondLst>
                              <p:cond delay="7000"/>
                            </p:stCondLst>
                            <p:childTnLst>
                              <p:par>
                                <p:cTn id="54" presetID="42" presetClass="entr" presetSubtype="0" fill="hold" nodeType="afterEffect">
                                  <p:stCondLst>
                                    <p:cond delay="0"/>
                                  </p:stCondLst>
                                  <p:childTnLst>
                                    <p:set>
                                      <p:cBhvr>
                                        <p:cTn id="55" dur="1" fill="hold">
                                          <p:stCondLst>
                                            <p:cond delay="0"/>
                                          </p:stCondLst>
                                        </p:cTn>
                                        <p:tgtEl>
                                          <p:spTgt spid="3">
                                            <p:txEl>
                                              <p:pRg st="10" end="10"/>
                                            </p:txEl>
                                          </p:spTgt>
                                        </p:tgtEl>
                                        <p:attrNameLst>
                                          <p:attrName>style.visibility</p:attrName>
                                        </p:attrNameLst>
                                      </p:cBhvr>
                                      <p:to>
                                        <p:strVal val="visible"/>
                                      </p:to>
                                    </p:set>
                                    <p:animEffect transition="in" filter="fade">
                                      <p:cBhvr>
                                        <p:cTn id="56" dur="1000"/>
                                        <p:tgtEl>
                                          <p:spTgt spid="3">
                                            <p:txEl>
                                              <p:pRg st="10" end="10"/>
                                            </p:txEl>
                                          </p:spTgt>
                                        </p:tgtEl>
                                      </p:cBhvr>
                                    </p:animEffect>
                                    <p:anim calcmode="lin" valueType="num">
                                      <p:cBhvr>
                                        <p:cTn id="5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59" fill="hold">
                            <p:stCondLst>
                              <p:cond delay="8000"/>
                            </p:stCondLst>
                            <p:childTnLst>
                              <p:par>
                                <p:cTn id="60" presetID="42" presetClass="entr" presetSubtype="0" fill="hold" nodeType="after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1000"/>
                                        <p:tgtEl>
                                          <p:spTgt spid="3">
                                            <p:txEl>
                                              <p:pRg st="11" end="11"/>
                                            </p:txEl>
                                          </p:spTgt>
                                        </p:tgtEl>
                                      </p:cBhvr>
                                    </p:animEffect>
                                    <p:anim calcmode="lin" valueType="num">
                                      <p:cBhvr>
                                        <p:cTn id="6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par>
                          <p:cTn id="65" fill="hold">
                            <p:stCondLst>
                              <p:cond delay="9000"/>
                            </p:stCondLst>
                            <p:childTnLst>
                              <p:par>
                                <p:cTn id="66" presetID="42" presetClass="entr" presetSubtype="0" fill="hold" nodeType="afterEffect">
                                  <p:stCondLst>
                                    <p:cond delay="0"/>
                                  </p:stCondLst>
                                  <p:childTnLst>
                                    <p:set>
                                      <p:cBhvr>
                                        <p:cTn id="67" dur="1" fill="hold">
                                          <p:stCondLst>
                                            <p:cond delay="0"/>
                                          </p:stCondLst>
                                        </p:cTn>
                                        <p:tgtEl>
                                          <p:spTgt spid="3">
                                            <p:txEl>
                                              <p:pRg st="12" end="12"/>
                                            </p:txEl>
                                          </p:spTgt>
                                        </p:tgtEl>
                                        <p:attrNameLst>
                                          <p:attrName>style.visibility</p:attrName>
                                        </p:attrNameLst>
                                      </p:cBhvr>
                                      <p:to>
                                        <p:strVal val="visible"/>
                                      </p:to>
                                    </p:set>
                                    <p:animEffect transition="in" filter="fade">
                                      <p:cBhvr>
                                        <p:cTn id="68" dur="1000"/>
                                        <p:tgtEl>
                                          <p:spTgt spid="3">
                                            <p:txEl>
                                              <p:pRg st="12" end="12"/>
                                            </p:txEl>
                                          </p:spTgt>
                                        </p:tgtEl>
                                      </p:cBhvr>
                                    </p:animEffect>
                                    <p:anim calcmode="lin" valueType="num">
                                      <p:cBhvr>
                                        <p:cTn id="69"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par>
                          <p:cTn id="71" fill="hold">
                            <p:stCondLst>
                              <p:cond delay="10000"/>
                            </p:stCondLst>
                            <p:childTnLst>
                              <p:par>
                                <p:cTn id="72" presetID="42" presetClass="entr" presetSubtype="0" fill="hold" nodeType="afterEffect">
                                  <p:stCondLst>
                                    <p:cond delay="0"/>
                                  </p:stCondLst>
                                  <p:childTnLst>
                                    <p:set>
                                      <p:cBhvr>
                                        <p:cTn id="73" dur="1" fill="hold">
                                          <p:stCondLst>
                                            <p:cond delay="0"/>
                                          </p:stCondLst>
                                        </p:cTn>
                                        <p:tgtEl>
                                          <p:spTgt spid="3">
                                            <p:txEl>
                                              <p:pRg st="14" end="14"/>
                                            </p:txEl>
                                          </p:spTgt>
                                        </p:tgtEl>
                                        <p:attrNameLst>
                                          <p:attrName>style.visibility</p:attrName>
                                        </p:attrNameLst>
                                      </p:cBhvr>
                                      <p:to>
                                        <p:strVal val="visible"/>
                                      </p:to>
                                    </p:set>
                                    <p:animEffect transition="in" filter="fade">
                                      <p:cBhvr>
                                        <p:cTn id="74" dur="1000"/>
                                        <p:tgtEl>
                                          <p:spTgt spid="3">
                                            <p:txEl>
                                              <p:pRg st="14" end="14"/>
                                            </p:txEl>
                                          </p:spTgt>
                                        </p:tgtEl>
                                      </p:cBhvr>
                                    </p:animEffect>
                                    <p:anim calcmode="lin" valueType="num">
                                      <p:cBhvr>
                                        <p:cTn id="75"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p:spPr>
        <p:txBody>
          <a:bodyPr>
            <a:normAutofit fontScale="92500" lnSpcReduction="20000"/>
          </a:bodyPr>
          <a:lstStyle/>
          <a:p>
            <a:pPr marL="1255713" lvl="0"/>
            <a:r>
              <a:rPr lang="en-GB" sz="2400" dirty="0"/>
              <a:t>Fixed term </a:t>
            </a:r>
            <a:r>
              <a:rPr lang="en-GB" sz="2400" dirty="0" smtClean="0"/>
              <a:t>5 year Parliaments</a:t>
            </a:r>
            <a:endParaRPr lang="en-GB" sz="2400" dirty="0"/>
          </a:p>
          <a:p>
            <a:pPr marL="1255713" lvl="0"/>
            <a:r>
              <a:rPr lang="en-GB" sz="2400" dirty="0" smtClean="0"/>
              <a:t>Referendum on AV voting system + </a:t>
            </a:r>
            <a:r>
              <a:rPr lang="en-GB" sz="2400" dirty="0"/>
              <a:t>equal </a:t>
            </a:r>
            <a:r>
              <a:rPr lang="en-GB" sz="2400" dirty="0" smtClean="0"/>
              <a:t>constituencies</a:t>
            </a:r>
            <a:endParaRPr lang="en-GB" sz="2400" dirty="0"/>
          </a:p>
          <a:p>
            <a:pPr marL="1255713" lvl="0"/>
            <a:r>
              <a:rPr lang="en-GB" sz="2400" dirty="0" smtClean="0"/>
              <a:t>House of Lords </a:t>
            </a:r>
            <a:r>
              <a:rPr lang="en-GB" sz="2400" dirty="0"/>
              <a:t>reforms</a:t>
            </a:r>
          </a:p>
          <a:p>
            <a:pPr marL="1255713" lvl="0"/>
            <a:r>
              <a:rPr lang="en-GB" sz="2400" dirty="0"/>
              <a:t>Wright proposals </a:t>
            </a:r>
            <a:r>
              <a:rPr lang="en-GB" sz="2400" dirty="0" smtClean="0"/>
              <a:t>for House of Commons implemented</a:t>
            </a:r>
            <a:endParaRPr lang="en-GB" sz="2400" dirty="0"/>
          </a:p>
          <a:p>
            <a:pPr marL="1255713" lvl="0"/>
            <a:r>
              <a:rPr lang="en-GB" sz="2400" dirty="0"/>
              <a:t>All –postal </a:t>
            </a:r>
            <a:r>
              <a:rPr lang="en-GB" sz="2400" dirty="0" smtClean="0"/>
              <a:t>primaries for candidate selection</a:t>
            </a:r>
            <a:endParaRPr lang="en-GB" sz="2400" dirty="0"/>
          </a:p>
          <a:p>
            <a:pPr marL="1255713" lvl="0"/>
            <a:r>
              <a:rPr lang="en-GB" sz="2400" dirty="0"/>
              <a:t>Petitions</a:t>
            </a:r>
          </a:p>
          <a:p>
            <a:pPr marL="1255713" lvl="0"/>
            <a:r>
              <a:rPr lang="en-GB" sz="2400" dirty="0" smtClean="0"/>
              <a:t>Public–reading </a:t>
            </a:r>
            <a:r>
              <a:rPr lang="en-GB" sz="2400" dirty="0"/>
              <a:t>stage for bills</a:t>
            </a:r>
          </a:p>
          <a:p>
            <a:pPr marL="1255713" lvl="0"/>
            <a:r>
              <a:rPr lang="en-GB" sz="2400" dirty="0"/>
              <a:t>Local referendums </a:t>
            </a:r>
            <a:r>
              <a:rPr lang="en-GB" sz="2400" dirty="0" err="1"/>
              <a:t>incl</a:t>
            </a:r>
            <a:r>
              <a:rPr lang="en-GB" sz="2400" dirty="0"/>
              <a:t> vetoes on council tax rises</a:t>
            </a:r>
          </a:p>
          <a:p>
            <a:pPr marL="1255713" lvl="0"/>
            <a:r>
              <a:rPr lang="en-GB" sz="2400" dirty="0"/>
              <a:t>Recall of MPs </a:t>
            </a:r>
          </a:p>
          <a:p>
            <a:pPr marL="1255713" lvl="0"/>
            <a:r>
              <a:rPr lang="en-GB" sz="2400" dirty="0" err="1"/>
              <a:t>Calman</a:t>
            </a:r>
            <a:r>
              <a:rPr lang="en-GB" sz="2400" dirty="0"/>
              <a:t> proposals re Scotland + </a:t>
            </a:r>
            <a:r>
              <a:rPr lang="en-GB" sz="2400" dirty="0" smtClean="0"/>
              <a:t>more powers for Wales</a:t>
            </a:r>
            <a:endParaRPr lang="en-GB" sz="2400" dirty="0"/>
          </a:p>
          <a:p>
            <a:pPr marL="1255713" lvl="0"/>
            <a:r>
              <a:rPr lang="en-GB" sz="2400" dirty="0" smtClean="0"/>
              <a:t>EU-referendum lock </a:t>
            </a:r>
            <a:endParaRPr lang="en-GB" sz="2400" dirty="0"/>
          </a:p>
          <a:p>
            <a:pPr marL="1255713" lvl="0"/>
            <a:r>
              <a:rPr lang="en-GB" sz="2400" dirty="0" smtClean="0"/>
              <a:t>Commission </a:t>
            </a:r>
            <a:r>
              <a:rPr lang="en-GB" sz="2400" dirty="0"/>
              <a:t>on </a:t>
            </a:r>
            <a:r>
              <a:rPr lang="en-GB" sz="2400" dirty="0" smtClean="0"/>
              <a:t>British Bill </a:t>
            </a:r>
            <a:r>
              <a:rPr lang="en-GB" sz="2400" dirty="0"/>
              <a:t>of </a:t>
            </a:r>
            <a:r>
              <a:rPr lang="en-GB" sz="2400" dirty="0" smtClean="0"/>
              <a:t>Rights</a:t>
            </a:r>
            <a:endParaRPr lang="en-GB" sz="2400" dirty="0"/>
          </a:p>
          <a:p>
            <a:pPr marL="1255713" lvl="0"/>
            <a:r>
              <a:rPr lang="en-GB" sz="2400" dirty="0"/>
              <a:t>Party </a:t>
            </a:r>
            <a:r>
              <a:rPr lang="en-GB" sz="2400" dirty="0" smtClean="0"/>
              <a:t>funding reform</a:t>
            </a:r>
            <a:endParaRPr lang="en-GB" sz="2400" dirty="0"/>
          </a:p>
          <a:p>
            <a:pPr marL="1255713" lvl="0"/>
            <a:r>
              <a:rPr lang="en-GB" sz="2400" dirty="0"/>
              <a:t>Select </a:t>
            </a:r>
            <a:r>
              <a:rPr lang="en-GB" sz="2400" dirty="0" smtClean="0"/>
              <a:t>Committees powers </a:t>
            </a:r>
            <a:r>
              <a:rPr lang="en-GB" sz="2400" dirty="0"/>
              <a:t>re appointments</a:t>
            </a:r>
          </a:p>
          <a:p>
            <a:pPr marL="1255713" lvl="0"/>
            <a:r>
              <a:rPr lang="en-GB" sz="2400" dirty="0"/>
              <a:t>Elected mayors</a:t>
            </a:r>
          </a:p>
          <a:p>
            <a:pPr marL="1255713" lvl="0"/>
            <a:r>
              <a:rPr lang="en-GB" sz="2400" dirty="0"/>
              <a:t>Directly elected Police </a:t>
            </a:r>
            <a:r>
              <a:rPr lang="en-GB" sz="2400" dirty="0" smtClean="0"/>
              <a:t>commissioners</a:t>
            </a:r>
            <a:endParaRPr lang="en-GB" sz="2400" dirty="0"/>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r>
              <a:rPr lang="en-US" sz="3800" b="1" dirty="0" smtClean="0">
                <a:blipFill dpi="0" rotWithShape="1">
                  <a:blip r:embed="rId2">
                    <a:extLst>
                      <a:ext uri="{28A0092B-C50C-407E-A947-70E740481C1C}">
                        <a14:useLocalDpi xmlns:a14="http://schemas.microsoft.com/office/drawing/2010/main" val="0"/>
                      </a:ext>
                    </a:extLst>
                  </a:blip>
                  <a:srcRect/>
                  <a:stretch>
                    <a:fillRect/>
                  </a:stretch>
                </a:blipFill>
              </a:rPr>
              <a:t>The Coalition &amp; Constitutional Reform</a:t>
            </a:r>
            <a:endParaRPr lang="en-GB" sz="3800" b="1" dirty="0">
              <a:blipFill dpi="0" rotWithShape="1">
                <a:blip r:embed="rId2">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1132857118"/>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4000"/>
                            </p:stCondLst>
                            <p:childTnLst>
                              <p:par>
                                <p:cTn id="17" presetID="42" presetClass="entr" presetSubtype="0" fill="hold" grpId="0" nodeType="afterEffect">
                                  <p:stCondLst>
                                    <p:cond delay="10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6000"/>
                            </p:stCondLst>
                            <p:childTnLst>
                              <p:par>
                                <p:cTn id="23" presetID="42" presetClass="entr" presetSubtype="0" fill="hold" grpId="0" nodeType="afterEffect">
                                  <p:stCondLst>
                                    <p:cond delay="100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8000"/>
                            </p:stCondLst>
                            <p:childTnLst>
                              <p:par>
                                <p:cTn id="29" presetID="42" presetClass="entr" presetSubtype="0" fill="hold" grpId="0" nodeType="afterEffect">
                                  <p:stCondLst>
                                    <p:cond delay="100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10000"/>
                            </p:stCondLst>
                            <p:childTnLst>
                              <p:par>
                                <p:cTn id="35" presetID="42" presetClass="entr" presetSubtype="0" fill="hold" grpId="0" nodeType="afterEffect">
                                  <p:stCondLst>
                                    <p:cond delay="100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12000"/>
                            </p:stCondLst>
                            <p:childTnLst>
                              <p:par>
                                <p:cTn id="41" presetID="42" presetClass="entr" presetSubtype="0" fill="hold" grpId="0" nodeType="afterEffect">
                                  <p:stCondLst>
                                    <p:cond delay="100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14000"/>
                            </p:stCondLst>
                            <p:childTnLst>
                              <p:par>
                                <p:cTn id="47" presetID="42" presetClass="entr" presetSubtype="0" fill="hold" grpId="0" nodeType="afterEffect">
                                  <p:stCondLst>
                                    <p:cond delay="100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2" fill="hold">
                            <p:stCondLst>
                              <p:cond delay="16000"/>
                            </p:stCondLst>
                            <p:childTnLst>
                              <p:par>
                                <p:cTn id="53" presetID="42" presetClass="entr" presetSubtype="0" fill="hold" grpId="0" nodeType="afterEffect">
                                  <p:stCondLst>
                                    <p:cond delay="100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8" fill="hold">
                            <p:stCondLst>
                              <p:cond delay="18000"/>
                            </p:stCondLst>
                            <p:childTnLst>
                              <p:par>
                                <p:cTn id="59" presetID="42" presetClass="entr" presetSubtype="0" fill="hold" grpId="0" nodeType="afterEffect">
                                  <p:stCondLst>
                                    <p:cond delay="1000"/>
                                  </p:stCondLst>
                                  <p:childTnLst>
                                    <p:set>
                                      <p:cBhvr>
                                        <p:cTn id="60" dur="1" fill="hold">
                                          <p:stCondLst>
                                            <p:cond delay="0"/>
                                          </p:stCondLst>
                                        </p:cTn>
                                        <p:tgtEl>
                                          <p:spTgt spid="3">
                                            <p:txEl>
                                              <p:pRg st="9" end="9"/>
                                            </p:txEl>
                                          </p:spTgt>
                                        </p:tgtEl>
                                        <p:attrNameLst>
                                          <p:attrName>style.visibility</p:attrName>
                                        </p:attrNameLst>
                                      </p:cBhvr>
                                      <p:to>
                                        <p:strVal val="visible"/>
                                      </p:to>
                                    </p:set>
                                    <p:animEffect transition="in" filter="fade">
                                      <p:cBhvr>
                                        <p:cTn id="61" dur="1000"/>
                                        <p:tgtEl>
                                          <p:spTgt spid="3">
                                            <p:txEl>
                                              <p:pRg st="9" end="9"/>
                                            </p:txEl>
                                          </p:spTgt>
                                        </p:tgtEl>
                                      </p:cBhvr>
                                    </p:animEffect>
                                    <p:anim calcmode="lin" valueType="num">
                                      <p:cBhvr>
                                        <p:cTn id="6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64" fill="hold">
                            <p:stCondLst>
                              <p:cond delay="20000"/>
                            </p:stCondLst>
                            <p:childTnLst>
                              <p:par>
                                <p:cTn id="65" presetID="42" presetClass="entr" presetSubtype="0" fill="hold" grpId="0" nodeType="afterEffect">
                                  <p:stCondLst>
                                    <p:cond delay="100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fade">
                                      <p:cBhvr>
                                        <p:cTn id="67" dur="1000"/>
                                        <p:tgtEl>
                                          <p:spTgt spid="3">
                                            <p:txEl>
                                              <p:pRg st="10" end="10"/>
                                            </p:txEl>
                                          </p:spTgt>
                                        </p:tgtEl>
                                      </p:cBhvr>
                                    </p:animEffect>
                                    <p:anim calcmode="lin" valueType="num">
                                      <p:cBhvr>
                                        <p:cTn id="6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0" fill="hold">
                            <p:stCondLst>
                              <p:cond delay="22000"/>
                            </p:stCondLst>
                            <p:childTnLst>
                              <p:par>
                                <p:cTn id="71" presetID="42" presetClass="entr" presetSubtype="0" fill="hold" grpId="0" nodeType="afterEffect">
                                  <p:stCondLst>
                                    <p:cond delay="1000"/>
                                  </p:stCondLst>
                                  <p:childTnLst>
                                    <p:set>
                                      <p:cBhvr>
                                        <p:cTn id="72" dur="1" fill="hold">
                                          <p:stCondLst>
                                            <p:cond delay="0"/>
                                          </p:stCondLst>
                                        </p:cTn>
                                        <p:tgtEl>
                                          <p:spTgt spid="3">
                                            <p:txEl>
                                              <p:pRg st="11" end="11"/>
                                            </p:txEl>
                                          </p:spTgt>
                                        </p:tgtEl>
                                        <p:attrNameLst>
                                          <p:attrName>style.visibility</p:attrName>
                                        </p:attrNameLst>
                                      </p:cBhvr>
                                      <p:to>
                                        <p:strVal val="visible"/>
                                      </p:to>
                                    </p:set>
                                    <p:animEffect transition="in" filter="fade">
                                      <p:cBhvr>
                                        <p:cTn id="73" dur="1000"/>
                                        <p:tgtEl>
                                          <p:spTgt spid="3">
                                            <p:txEl>
                                              <p:pRg st="11" end="11"/>
                                            </p:txEl>
                                          </p:spTgt>
                                        </p:tgtEl>
                                      </p:cBhvr>
                                    </p:animEffect>
                                    <p:anim calcmode="lin" valueType="num">
                                      <p:cBhvr>
                                        <p:cTn id="74"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5"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par>
                          <p:cTn id="76" fill="hold">
                            <p:stCondLst>
                              <p:cond delay="24000"/>
                            </p:stCondLst>
                            <p:childTnLst>
                              <p:par>
                                <p:cTn id="77" presetID="42" presetClass="entr" presetSubtype="0" fill="hold" grpId="0" nodeType="afterEffect">
                                  <p:stCondLst>
                                    <p:cond delay="1000"/>
                                  </p:stCondLst>
                                  <p:childTnLst>
                                    <p:set>
                                      <p:cBhvr>
                                        <p:cTn id="78" dur="1" fill="hold">
                                          <p:stCondLst>
                                            <p:cond delay="0"/>
                                          </p:stCondLst>
                                        </p:cTn>
                                        <p:tgtEl>
                                          <p:spTgt spid="3">
                                            <p:txEl>
                                              <p:pRg st="12" end="12"/>
                                            </p:txEl>
                                          </p:spTgt>
                                        </p:tgtEl>
                                        <p:attrNameLst>
                                          <p:attrName>style.visibility</p:attrName>
                                        </p:attrNameLst>
                                      </p:cBhvr>
                                      <p:to>
                                        <p:strVal val="visible"/>
                                      </p:to>
                                    </p:set>
                                    <p:animEffect transition="in" filter="fade">
                                      <p:cBhvr>
                                        <p:cTn id="79" dur="1000"/>
                                        <p:tgtEl>
                                          <p:spTgt spid="3">
                                            <p:txEl>
                                              <p:pRg st="12" end="12"/>
                                            </p:txEl>
                                          </p:spTgt>
                                        </p:tgtEl>
                                      </p:cBhvr>
                                    </p:animEffect>
                                    <p:anim calcmode="lin" valueType="num">
                                      <p:cBhvr>
                                        <p:cTn id="80"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1"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par>
                          <p:cTn id="82" fill="hold">
                            <p:stCondLst>
                              <p:cond delay="26000"/>
                            </p:stCondLst>
                            <p:childTnLst>
                              <p:par>
                                <p:cTn id="83" presetID="42" presetClass="entr" presetSubtype="0" fill="hold" grpId="0" nodeType="afterEffect">
                                  <p:stCondLst>
                                    <p:cond delay="1000"/>
                                  </p:stCondLst>
                                  <p:childTnLst>
                                    <p:set>
                                      <p:cBhvr>
                                        <p:cTn id="84" dur="1" fill="hold">
                                          <p:stCondLst>
                                            <p:cond delay="0"/>
                                          </p:stCondLst>
                                        </p:cTn>
                                        <p:tgtEl>
                                          <p:spTgt spid="3">
                                            <p:txEl>
                                              <p:pRg st="13" end="13"/>
                                            </p:txEl>
                                          </p:spTgt>
                                        </p:tgtEl>
                                        <p:attrNameLst>
                                          <p:attrName>style.visibility</p:attrName>
                                        </p:attrNameLst>
                                      </p:cBhvr>
                                      <p:to>
                                        <p:strVal val="visible"/>
                                      </p:to>
                                    </p:set>
                                    <p:animEffect transition="in" filter="fade">
                                      <p:cBhvr>
                                        <p:cTn id="85" dur="1000"/>
                                        <p:tgtEl>
                                          <p:spTgt spid="3">
                                            <p:txEl>
                                              <p:pRg st="13" end="13"/>
                                            </p:txEl>
                                          </p:spTgt>
                                        </p:tgtEl>
                                      </p:cBhvr>
                                    </p:animEffect>
                                    <p:anim calcmode="lin" valueType="num">
                                      <p:cBhvr>
                                        <p:cTn id="86"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7"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par>
                          <p:cTn id="88" fill="hold">
                            <p:stCondLst>
                              <p:cond delay="28000"/>
                            </p:stCondLst>
                            <p:childTnLst>
                              <p:par>
                                <p:cTn id="89" presetID="42" presetClass="entr" presetSubtype="0" fill="hold" grpId="0" nodeType="afterEffect">
                                  <p:stCondLst>
                                    <p:cond delay="1000"/>
                                  </p:stCondLst>
                                  <p:childTnLst>
                                    <p:set>
                                      <p:cBhvr>
                                        <p:cTn id="90" dur="1" fill="hold">
                                          <p:stCondLst>
                                            <p:cond delay="0"/>
                                          </p:stCondLst>
                                        </p:cTn>
                                        <p:tgtEl>
                                          <p:spTgt spid="3">
                                            <p:txEl>
                                              <p:pRg st="14" end="14"/>
                                            </p:txEl>
                                          </p:spTgt>
                                        </p:tgtEl>
                                        <p:attrNameLst>
                                          <p:attrName>style.visibility</p:attrName>
                                        </p:attrNameLst>
                                      </p:cBhvr>
                                      <p:to>
                                        <p:strVal val="visible"/>
                                      </p:to>
                                    </p:set>
                                    <p:animEffect transition="in" filter="fade">
                                      <p:cBhvr>
                                        <p:cTn id="91" dur="1000"/>
                                        <p:tgtEl>
                                          <p:spTgt spid="3">
                                            <p:txEl>
                                              <p:pRg st="14" end="14"/>
                                            </p:txEl>
                                          </p:spTgt>
                                        </p:tgtEl>
                                      </p:cBhvr>
                                    </p:animEffect>
                                    <p:anim calcmode="lin" valueType="num">
                                      <p:cBhvr>
                                        <p:cTn id="92"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par>
                          <p:cTn id="94" fill="hold">
                            <p:stCondLst>
                              <p:cond delay="30000"/>
                            </p:stCondLst>
                            <p:childTnLst>
                              <p:par>
                                <p:cTn id="95" presetID="42" presetClass="entr" presetSubtype="0" fill="hold" grpId="0" nodeType="afterEffect">
                                  <p:stCondLst>
                                    <p:cond delay="1000"/>
                                  </p:stCondLst>
                                  <p:childTnLst>
                                    <p:set>
                                      <p:cBhvr>
                                        <p:cTn id="96" dur="1" fill="hold">
                                          <p:stCondLst>
                                            <p:cond delay="0"/>
                                          </p:stCondLst>
                                        </p:cTn>
                                        <p:tgtEl>
                                          <p:spTgt spid="3">
                                            <p:txEl>
                                              <p:pRg st="15" end="15"/>
                                            </p:txEl>
                                          </p:spTgt>
                                        </p:tgtEl>
                                        <p:attrNameLst>
                                          <p:attrName>style.visibility</p:attrName>
                                        </p:attrNameLst>
                                      </p:cBhvr>
                                      <p:to>
                                        <p:strVal val="visible"/>
                                      </p:to>
                                    </p:set>
                                    <p:animEffect transition="in" filter="fade">
                                      <p:cBhvr>
                                        <p:cTn id="97" dur="1000"/>
                                        <p:tgtEl>
                                          <p:spTgt spid="3">
                                            <p:txEl>
                                              <p:pRg st="15" end="15"/>
                                            </p:txEl>
                                          </p:spTgt>
                                        </p:tgtEl>
                                      </p:cBhvr>
                                    </p:animEffect>
                                    <p:anim calcmode="lin" valueType="num">
                                      <p:cBhvr>
                                        <p:cTn id="98"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99"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pPr>
              <a:lnSpc>
                <a:spcPts val="4200"/>
              </a:lnSpc>
            </a:pPr>
            <a:r>
              <a:rPr lang="en-US" sz="3800" b="1" dirty="0" smtClean="0">
                <a:blipFill dpi="0" rotWithShape="1">
                  <a:blip r:embed="rId2">
                    <a:extLst>
                      <a:ext uri="{28A0092B-C50C-407E-A947-70E740481C1C}">
                        <a14:useLocalDpi xmlns:a14="http://schemas.microsoft.com/office/drawing/2010/main" val="0"/>
                      </a:ext>
                    </a:extLst>
                  </a:blip>
                  <a:srcRect/>
                  <a:stretch>
                    <a:fillRect/>
                  </a:stretch>
                </a:blipFill>
              </a:rPr>
              <a:t>Other Constitutional issues: </a:t>
            </a:r>
            <a:br>
              <a:rPr lang="en-US" sz="3800" b="1" dirty="0" smtClean="0">
                <a:blipFill dpi="0" rotWithShape="1">
                  <a:blip r:embed="rId2">
                    <a:extLst>
                      <a:ext uri="{28A0092B-C50C-407E-A947-70E740481C1C}">
                        <a14:useLocalDpi xmlns:a14="http://schemas.microsoft.com/office/drawing/2010/main" val="0"/>
                      </a:ext>
                    </a:extLst>
                  </a:blip>
                  <a:srcRect/>
                  <a:stretch>
                    <a:fillRect/>
                  </a:stretch>
                </a:blipFill>
              </a:rPr>
            </a:br>
            <a:r>
              <a:rPr lang="en-US" sz="3800" b="1" dirty="0" smtClean="0">
                <a:blipFill dpi="0" rotWithShape="1">
                  <a:blip r:embed="rId2">
                    <a:extLst>
                      <a:ext uri="{28A0092B-C50C-407E-A947-70E740481C1C}">
                        <a14:useLocalDpi xmlns:a14="http://schemas.microsoft.com/office/drawing/2010/main" val="0"/>
                      </a:ext>
                    </a:extLst>
                  </a:blip>
                  <a:srcRect/>
                  <a:stretch>
                    <a:fillRect/>
                  </a:stretch>
                </a:blipFill>
              </a:rPr>
              <a:t>The English Question</a:t>
            </a:r>
            <a:endParaRPr lang="en-GB" sz="3800" b="1" dirty="0">
              <a:blipFill dpi="0" rotWithShape="1">
                <a:blip r:embed="rId2">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pic>
        <p:nvPicPr>
          <p:cNvPr id="8" name="Picture 2" descr="How it works"/>
          <p:cNvPicPr>
            <a:picLocks noChangeAspect="1" noChangeArrowheads="1"/>
          </p:cNvPicPr>
          <p:nvPr/>
        </p:nvPicPr>
        <p:blipFill rotWithShape="1">
          <a:blip r:embed="rId4">
            <a:extLst>
              <a:ext uri="{28A0092B-C50C-407E-A947-70E740481C1C}">
                <a14:useLocalDpi xmlns:a14="http://schemas.microsoft.com/office/drawing/2010/main" val="0"/>
              </a:ext>
            </a:extLst>
          </a:blip>
          <a:srcRect t="7930" b="5504"/>
          <a:stretch/>
        </p:blipFill>
        <p:spPr bwMode="auto">
          <a:xfrm>
            <a:off x="43117" y="-23986"/>
            <a:ext cx="6054767" cy="684580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6084166" y="188640"/>
            <a:ext cx="3059834" cy="8217634"/>
          </a:xfrm>
          <a:prstGeom prst="rect">
            <a:avLst/>
          </a:prstGeom>
          <a:solidFill>
            <a:schemeClr val="bg1"/>
          </a:solidFill>
        </p:spPr>
        <p:txBody>
          <a:bodyPr wrap="square">
            <a:spAutoFit/>
          </a:bodyPr>
          <a:lstStyle/>
          <a:p>
            <a:pPr algn="ctr"/>
            <a:r>
              <a:rPr lang="en-GB" sz="2400" b="1" dirty="0" smtClean="0"/>
              <a:t>TOPICAL CHANGE!  </a:t>
            </a:r>
            <a:r>
              <a:rPr lang="en-GB" sz="3600" b="1" dirty="0" smtClean="0">
                <a:latin typeface="Bodoni MT Black" panose="02070A03080606020203" pitchFamily="18" charset="0"/>
              </a:rPr>
              <a:t>EVEL!</a:t>
            </a:r>
          </a:p>
          <a:p>
            <a:endParaRPr lang="en-GB" b="1" dirty="0"/>
          </a:p>
          <a:p>
            <a:r>
              <a:rPr lang="en-GB" b="1" dirty="0" smtClean="0"/>
              <a:t>On 21</a:t>
            </a:r>
            <a:r>
              <a:rPr lang="en-GB" b="1" baseline="30000" dirty="0" smtClean="0"/>
              <a:t>st</a:t>
            </a:r>
            <a:r>
              <a:rPr lang="en-GB" b="1" dirty="0" smtClean="0"/>
              <a:t> October 2015 the </a:t>
            </a:r>
            <a:r>
              <a:rPr lang="en-GB" b="1" dirty="0" err="1" smtClean="0"/>
              <a:t>Govt</a:t>
            </a:r>
            <a:r>
              <a:rPr lang="en-GB" b="1" dirty="0" smtClean="0"/>
              <a:t> used its majority to amend the House of Commons Standing Orders, changing the way legislation is passed that affects England but not Scotland -  </a:t>
            </a:r>
            <a:r>
              <a:rPr lang="en-GB" b="1" i="1" dirty="0" smtClean="0"/>
              <a:t>English Votes for English Laws </a:t>
            </a:r>
          </a:p>
          <a:p>
            <a:endParaRPr lang="en-GB" b="1" dirty="0">
              <a:hlinkClick r:id="rId5"/>
            </a:endParaRPr>
          </a:p>
          <a:p>
            <a:r>
              <a:rPr lang="en-GB" dirty="0" smtClean="0">
                <a:hlinkClick r:id="rId5"/>
              </a:rPr>
              <a:t>http</a:t>
            </a:r>
            <a:r>
              <a:rPr lang="en-GB" dirty="0">
                <a:hlinkClick r:id="rId5"/>
              </a:rPr>
              <a:t>://</a:t>
            </a:r>
            <a:r>
              <a:rPr lang="en-GB" dirty="0" smtClean="0">
                <a:hlinkClick r:id="rId5"/>
              </a:rPr>
              <a:t>www.bbc.co.uk/news/uk-politics-33370064</a:t>
            </a:r>
            <a:r>
              <a:rPr lang="en-GB" dirty="0" smtClean="0"/>
              <a:t> </a:t>
            </a:r>
          </a:p>
          <a:p>
            <a:endParaRPr lang="en-GB" dirty="0"/>
          </a:p>
          <a:p>
            <a:r>
              <a:rPr lang="en-GB" dirty="0" smtClean="0"/>
              <a:t>First used for Housing and Planning Bill Jan 2016</a:t>
            </a:r>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a:p>
        </p:txBody>
      </p:sp>
      <p:sp>
        <p:nvSpPr>
          <p:cNvPr id="2" name="Content Placeholder 1"/>
          <p:cNvSpPr>
            <a:spLocks noGrp="1"/>
          </p:cNvSpPr>
          <p:nvPr>
            <p:ph idx="1"/>
          </p:nvPr>
        </p:nvSpPr>
        <p:spPr/>
        <p:txBody>
          <a:bodyPr/>
          <a:lstStyle/>
          <a:p>
            <a:endParaRPr lang="en-GB"/>
          </a:p>
        </p:txBody>
      </p:sp>
    </p:spTree>
    <p:extLst>
      <p:ext uri="{BB962C8B-B14F-4D97-AF65-F5344CB8AC3E}">
        <p14:creationId xmlns:p14="http://schemas.microsoft.com/office/powerpoint/2010/main" val="1187248128"/>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right)">
                                      <p:cBhvr>
                                        <p:cTn id="7" dur="1250"/>
                                        <p:tgtEl>
                                          <p:spTgt spid="9"/>
                                        </p:tgtEl>
                                      </p:cBhvr>
                                    </p:animEffect>
                                  </p:childTnLst>
                                </p:cTn>
                              </p:par>
                              <p:par>
                                <p:cTn id="8" presetID="22" presetClass="entr" presetSubtype="8"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125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par>
                                <p:cTn id="16" presetID="10" presetClass="exit" presetSubtype="0" fill="hold" nodeType="withEffect">
                                  <p:stCondLst>
                                    <p:cond delay="0"/>
                                  </p:stCondLst>
                                  <p:childTnLst>
                                    <p:animEffect transition="out" filter="fade">
                                      <p:cBhvr>
                                        <p:cTn id="17" dur="500"/>
                                        <p:tgtEl>
                                          <p:spTgt spid="8"/>
                                        </p:tgtEl>
                                      </p:cBhvr>
                                    </p:animEffect>
                                    <p:set>
                                      <p:cBhvr>
                                        <p:cTn id="18"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435280" cy="5832648"/>
          </a:xfrm>
        </p:spPr>
        <p:txBody>
          <a:bodyPr>
            <a:noAutofit/>
          </a:bodyPr>
          <a:lstStyle/>
          <a:p>
            <a:pPr>
              <a:spcBef>
                <a:spcPts val="0"/>
              </a:spcBef>
            </a:pPr>
            <a:r>
              <a:rPr lang="en-GB" sz="1600" b="1" dirty="0" smtClean="0"/>
              <a:t>EVEL</a:t>
            </a:r>
            <a:r>
              <a:rPr lang="en-GB" sz="1600" dirty="0" smtClean="0"/>
              <a:t> – attempted July 2015, but delayed by rebellion – passed as amendment to </a:t>
            </a:r>
            <a:r>
              <a:rPr lang="en-GB" sz="1600" dirty="0" err="1" smtClean="0"/>
              <a:t>HoC</a:t>
            </a:r>
            <a:r>
              <a:rPr lang="en-GB" sz="1600" dirty="0" smtClean="0"/>
              <a:t> Standing Orders (= work of authority?) using Con majority in Oct 2015.  c20 votes now held, but none changed the outcome of any bill.</a:t>
            </a:r>
          </a:p>
          <a:p>
            <a:pPr>
              <a:spcBef>
                <a:spcPts val="0"/>
              </a:spcBef>
            </a:pPr>
            <a:endParaRPr lang="en-GB" sz="1000" dirty="0" smtClean="0"/>
          </a:p>
          <a:p>
            <a:pPr>
              <a:spcBef>
                <a:spcPts val="0"/>
              </a:spcBef>
            </a:pPr>
            <a:r>
              <a:rPr lang="en-GB" sz="1600" b="1" dirty="0" err="1" smtClean="0"/>
              <a:t>HoL</a:t>
            </a:r>
            <a:r>
              <a:rPr lang="en-GB" sz="1600" b="1" dirty="0" smtClean="0"/>
              <a:t> powers</a:t>
            </a:r>
            <a:r>
              <a:rPr lang="en-GB" sz="1600" dirty="0" smtClean="0"/>
              <a:t> – following Oct 2015 </a:t>
            </a:r>
            <a:r>
              <a:rPr lang="en-GB" sz="1600" dirty="0" err="1" smtClean="0"/>
              <a:t>Govt</a:t>
            </a:r>
            <a:r>
              <a:rPr lang="en-GB" sz="1600" dirty="0" smtClean="0"/>
              <a:t> defeat on tax credits (secondary legislation), Strathclyde Review suggested limiting </a:t>
            </a:r>
            <a:r>
              <a:rPr lang="en-GB" sz="1600" dirty="0" err="1" smtClean="0"/>
              <a:t>HoL</a:t>
            </a:r>
            <a:r>
              <a:rPr lang="en-GB" sz="1600" dirty="0" smtClean="0"/>
              <a:t> powers somewhat – abandoned by May Dec 2016</a:t>
            </a:r>
          </a:p>
          <a:p>
            <a:pPr>
              <a:spcBef>
                <a:spcPts val="0"/>
              </a:spcBef>
            </a:pPr>
            <a:endParaRPr lang="en-GB" sz="1600" dirty="0" smtClean="0"/>
          </a:p>
          <a:p>
            <a:pPr>
              <a:spcBef>
                <a:spcPts val="0"/>
              </a:spcBef>
            </a:pPr>
            <a:r>
              <a:rPr lang="en-GB" sz="1600" b="1" dirty="0" smtClean="0"/>
              <a:t>City Regions policy</a:t>
            </a:r>
            <a:r>
              <a:rPr lang="en-GB" sz="1600" dirty="0" smtClean="0"/>
              <a:t> – v associated with George Osborne &amp;“Northern Powerhouse” ideas.  </a:t>
            </a:r>
          </a:p>
          <a:p>
            <a:pPr lvl="1">
              <a:spcBef>
                <a:spcPts val="0"/>
              </a:spcBef>
            </a:pPr>
            <a:r>
              <a:rPr lang="en-GB" sz="1400" dirty="0" smtClean="0"/>
              <a:t>Allows groups of local authorities to come together under an elected  Metro Mayor in order to gain more decision-making powers, financial autonomy from Westminster – have to negotiate with Treasury</a:t>
            </a:r>
          </a:p>
          <a:p>
            <a:pPr lvl="1">
              <a:spcBef>
                <a:spcPts val="0"/>
              </a:spcBef>
            </a:pPr>
            <a:r>
              <a:rPr lang="en-GB" sz="1400" dirty="0" smtClean="0"/>
              <a:t>initially Manchester but also Liverpool, Teesside, Cambridgeshire, W Midlands, W of England – several of these voted vs directly elected mayors in 2012 referendums</a:t>
            </a:r>
          </a:p>
          <a:p>
            <a:pPr lvl="1">
              <a:spcBef>
                <a:spcPts val="0"/>
              </a:spcBef>
            </a:pPr>
            <a:r>
              <a:rPr lang="en-GB" sz="1400" dirty="0" smtClean="0"/>
              <a:t>Is this real devolution to English regions or just some decentralisation, making city regions responsible for distributing centrally-mandated cuts?  Initially metro areas, but more rural counties too now </a:t>
            </a:r>
          </a:p>
          <a:p>
            <a:pPr lvl="1">
              <a:spcBef>
                <a:spcPts val="0"/>
              </a:spcBef>
            </a:pPr>
            <a:r>
              <a:rPr lang="en-GB" sz="1400" dirty="0" smtClean="0"/>
              <a:t>In tune with </a:t>
            </a:r>
            <a:r>
              <a:rPr lang="en-GB" sz="1400" dirty="0" err="1" smtClean="0"/>
              <a:t>Brexit</a:t>
            </a:r>
            <a:r>
              <a:rPr lang="en-GB" sz="1400" dirty="0" smtClean="0"/>
              <a:t> anti-</a:t>
            </a:r>
            <a:r>
              <a:rPr lang="en-GB" sz="1400" dirty="0" err="1" smtClean="0"/>
              <a:t>Wminster</a:t>
            </a:r>
            <a:r>
              <a:rPr lang="en-GB" sz="1400" dirty="0" smtClean="0"/>
              <a:t> feeling?  Offering an alternative career path for ambitious politicians?</a:t>
            </a:r>
          </a:p>
          <a:p>
            <a:pPr lvl="1">
              <a:spcBef>
                <a:spcPts val="0"/>
              </a:spcBef>
            </a:pPr>
            <a:r>
              <a:rPr lang="en-GB" sz="1400" dirty="0" smtClean="0"/>
              <a:t>Other city region bids due but several in trouble due to authorities disagreeing </a:t>
            </a:r>
          </a:p>
          <a:p>
            <a:pPr lvl="1">
              <a:spcBef>
                <a:spcPts val="0"/>
              </a:spcBef>
            </a:pPr>
            <a:r>
              <a:rPr lang="en-GB" sz="1400" dirty="0" err="1" smtClean="0"/>
              <a:t>Govt</a:t>
            </a:r>
            <a:r>
              <a:rPr lang="en-GB" sz="1400" dirty="0" smtClean="0"/>
              <a:t> commitment now unclear post-Osborne</a:t>
            </a:r>
          </a:p>
          <a:p>
            <a:pPr lvl="1">
              <a:spcBef>
                <a:spcPts val="0"/>
              </a:spcBef>
            </a:pPr>
            <a:endParaRPr lang="en-GB" sz="1000" dirty="0" smtClean="0"/>
          </a:p>
          <a:p>
            <a:pPr>
              <a:spcBef>
                <a:spcPts val="0"/>
              </a:spcBef>
            </a:pPr>
            <a:r>
              <a:rPr lang="en-GB" sz="1600" b="1" dirty="0" err="1" smtClean="0"/>
              <a:t>Brexit</a:t>
            </a:r>
            <a:r>
              <a:rPr lang="en-GB" sz="1600" b="1" dirty="0" smtClean="0"/>
              <a:t> referendum </a:t>
            </a:r>
            <a:r>
              <a:rPr lang="en-GB" sz="1600" dirty="0" smtClean="0"/>
              <a:t>– momentous in itself, but also provoking arguments around the nature of sovereignty in the UK – </a:t>
            </a:r>
          </a:p>
          <a:p>
            <a:pPr lvl="1">
              <a:spcBef>
                <a:spcPts val="0"/>
              </a:spcBef>
            </a:pPr>
            <a:r>
              <a:rPr lang="en-GB" sz="1400" dirty="0" smtClean="0"/>
              <a:t>popular </a:t>
            </a:r>
            <a:r>
              <a:rPr lang="en-GB" sz="1400" dirty="0" err="1" smtClean="0"/>
              <a:t>sov</a:t>
            </a:r>
            <a:r>
              <a:rPr lang="en-GB" sz="1400" dirty="0" smtClean="0"/>
              <a:t> vs rep </a:t>
            </a:r>
            <a:r>
              <a:rPr lang="en-GB" sz="1400" dirty="0" err="1" smtClean="0"/>
              <a:t>sov</a:t>
            </a:r>
            <a:r>
              <a:rPr lang="en-GB" sz="1400" dirty="0" smtClean="0"/>
              <a:t>?  </a:t>
            </a:r>
          </a:p>
          <a:p>
            <a:pPr lvl="1">
              <a:spcBef>
                <a:spcPts val="0"/>
              </a:spcBef>
            </a:pPr>
            <a:r>
              <a:rPr lang="en-GB" sz="1400" dirty="0" err="1" smtClean="0"/>
              <a:t>Prerog</a:t>
            </a:r>
            <a:r>
              <a:rPr lang="en-GB" sz="1400" dirty="0" smtClean="0"/>
              <a:t> powers vs </a:t>
            </a:r>
            <a:r>
              <a:rPr lang="en-GB" sz="1400" dirty="0" err="1" smtClean="0"/>
              <a:t>Parl</a:t>
            </a:r>
            <a:r>
              <a:rPr lang="en-GB" sz="1400" dirty="0" smtClean="0"/>
              <a:t> powers to trigger Article 50</a:t>
            </a:r>
            <a:r>
              <a:rPr lang="en-GB" sz="1400" dirty="0"/>
              <a:t> </a:t>
            </a:r>
            <a:r>
              <a:rPr lang="en-GB" sz="1400" dirty="0" smtClean="0"/>
              <a:t>– UK S Ct made key decision (</a:t>
            </a:r>
            <a:r>
              <a:rPr lang="en-GB" sz="1400" dirty="0" err="1" smtClean="0"/>
              <a:t>Comm</a:t>
            </a:r>
            <a:r>
              <a:rPr lang="en-GB" sz="1400" dirty="0" smtClean="0"/>
              <a:t> Law, rule of Law)</a:t>
            </a:r>
          </a:p>
          <a:p>
            <a:pPr lvl="1">
              <a:spcBef>
                <a:spcPts val="0"/>
              </a:spcBef>
            </a:pPr>
            <a:r>
              <a:rPr lang="en-GB" sz="1400" dirty="0" smtClean="0"/>
              <a:t>Rule of Law and the powers of judges?  </a:t>
            </a:r>
          </a:p>
          <a:p>
            <a:pPr lvl="1">
              <a:spcBef>
                <a:spcPts val="0"/>
              </a:spcBef>
            </a:pPr>
            <a:r>
              <a:rPr lang="en-GB" sz="1400" dirty="0" smtClean="0"/>
              <a:t>Unitary/devolved </a:t>
            </a:r>
            <a:r>
              <a:rPr lang="en-GB" sz="1400" dirty="0" err="1" smtClean="0"/>
              <a:t>isses</a:t>
            </a:r>
            <a:r>
              <a:rPr lang="en-GB" sz="1400" dirty="0" smtClean="0"/>
              <a:t> - do devolved assemblies/</a:t>
            </a:r>
            <a:r>
              <a:rPr lang="en-GB" sz="1400" dirty="0" err="1" smtClean="0"/>
              <a:t>govts</a:t>
            </a:r>
            <a:r>
              <a:rPr lang="en-GB" sz="1400" dirty="0" smtClean="0"/>
              <a:t> get a say on the process?  </a:t>
            </a:r>
            <a:r>
              <a:rPr lang="en-GB" sz="1400" dirty="0" err="1" smtClean="0"/>
              <a:t>Poss</a:t>
            </a:r>
            <a:r>
              <a:rPr lang="en-GB" sz="1400" dirty="0" smtClean="0"/>
              <a:t> of </a:t>
            </a:r>
            <a:r>
              <a:rPr lang="en-GB" sz="1400" dirty="0" err="1" smtClean="0"/>
              <a:t>IndyRef</a:t>
            </a:r>
            <a:r>
              <a:rPr lang="en-GB" sz="1400" dirty="0" smtClean="0"/>
              <a:t> 2?</a:t>
            </a:r>
          </a:p>
          <a:p>
            <a:pPr lvl="1">
              <a:spcBef>
                <a:spcPts val="0"/>
              </a:spcBef>
            </a:pPr>
            <a:r>
              <a:rPr lang="en-GB" sz="1400" dirty="0" smtClean="0"/>
              <a:t>Need for a codified constitution to resolve these issues?</a:t>
            </a:r>
            <a:endParaRPr lang="en-GB" sz="1600" dirty="0" smtClean="0"/>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pPr>
              <a:lnSpc>
                <a:spcPts val="4200"/>
              </a:lnSpc>
            </a:pPr>
            <a:r>
              <a:rPr lang="en-US" sz="3800" b="1" dirty="0" smtClean="0">
                <a:blipFill dpi="0" rotWithShape="1">
                  <a:blip r:embed="rId2">
                    <a:extLst>
                      <a:ext uri="{28A0092B-C50C-407E-A947-70E740481C1C}">
                        <a14:useLocalDpi xmlns:a14="http://schemas.microsoft.com/office/drawing/2010/main" val="0"/>
                      </a:ext>
                    </a:extLst>
                  </a:blip>
                  <a:srcRect/>
                  <a:stretch>
                    <a:fillRect/>
                  </a:stretch>
                </a:blipFill>
              </a:rPr>
              <a:t>Constitutional issues &amp; the Conservative Government 2015-&gt;</a:t>
            </a:r>
            <a:endParaRPr lang="en-GB" sz="3800" b="1" dirty="0">
              <a:blipFill dpi="0" rotWithShape="1">
                <a:blip r:embed="rId2">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3369217788"/>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4" fill="hold">
                            <p:stCondLst>
                              <p:cond delay="1000"/>
                            </p:stCondLst>
                            <p:childTnLst>
                              <p:par>
                                <p:cTn id="25" presetID="42"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0" fill="hold">
                            <p:stCondLst>
                              <p:cond delay="2000"/>
                            </p:stCondLst>
                            <p:childTnLst>
                              <p:par>
                                <p:cTn id="31" presetID="42" presetClass="entr" presetSubtype="0" fill="hold" nodeType="after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1000"/>
                                        <p:tgtEl>
                                          <p:spTgt spid="3">
                                            <p:txEl>
                                              <p:pRg st="6" end="6"/>
                                            </p:txEl>
                                          </p:spTgt>
                                        </p:tgtEl>
                                      </p:cBhvr>
                                    </p:animEffect>
                                    <p:anim calcmode="lin" valueType="num">
                                      <p:cBhvr>
                                        <p:cTn id="3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36" fill="hold">
                            <p:stCondLst>
                              <p:cond delay="3000"/>
                            </p:stCondLst>
                            <p:childTnLst>
                              <p:par>
                                <p:cTn id="37" presetID="42" presetClass="entr" presetSubtype="0" fill="hold"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1000"/>
                                        <p:tgtEl>
                                          <p:spTgt spid="3">
                                            <p:txEl>
                                              <p:pRg st="7" end="7"/>
                                            </p:txEl>
                                          </p:spTgt>
                                        </p:tgtEl>
                                      </p:cBhvr>
                                    </p:animEffect>
                                    <p:anim calcmode="lin" valueType="num">
                                      <p:cBhvr>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2" fill="hold">
                            <p:stCondLst>
                              <p:cond delay="4000"/>
                            </p:stCondLst>
                            <p:childTnLst>
                              <p:par>
                                <p:cTn id="43" presetID="42" presetClass="entr" presetSubtype="0" fill="hold" nodeType="after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1000"/>
                                        <p:tgtEl>
                                          <p:spTgt spid="3">
                                            <p:txEl>
                                              <p:pRg st="8" end="8"/>
                                            </p:txEl>
                                          </p:spTgt>
                                        </p:tgtEl>
                                      </p:cBhvr>
                                    </p:animEffect>
                                    <p:anim calcmode="lin" valueType="num">
                                      <p:cBhvr>
                                        <p:cTn id="4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48" fill="hold">
                            <p:stCondLst>
                              <p:cond delay="5000"/>
                            </p:stCondLst>
                            <p:childTnLst>
                              <p:par>
                                <p:cTn id="49" presetID="42" presetClass="entr" presetSubtype="0" fill="hold"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fade">
                                      <p:cBhvr>
                                        <p:cTn id="51" dur="1000"/>
                                        <p:tgtEl>
                                          <p:spTgt spid="3">
                                            <p:txEl>
                                              <p:pRg st="9" end="9"/>
                                            </p:txEl>
                                          </p:spTgt>
                                        </p:tgtEl>
                                      </p:cBhvr>
                                    </p:animEffect>
                                    <p:anim calcmode="lin" valueType="num">
                                      <p:cBhvr>
                                        <p:cTn id="5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54" fill="hold">
                            <p:stCondLst>
                              <p:cond delay="6000"/>
                            </p:stCondLst>
                            <p:childTnLst>
                              <p:par>
                                <p:cTn id="55" presetID="42" presetClass="entr" presetSubtype="0" fill="hold" nodeType="after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1000"/>
                                        <p:tgtEl>
                                          <p:spTgt spid="3">
                                            <p:txEl>
                                              <p:pRg st="10" end="10"/>
                                            </p:txEl>
                                          </p:spTgt>
                                        </p:tgtEl>
                                      </p:cBhvr>
                                    </p:animEffect>
                                    <p:anim calcmode="lin" valueType="num">
                                      <p:cBhvr>
                                        <p:cTn id="5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3">
                                            <p:txEl>
                                              <p:pRg st="12" end="12"/>
                                            </p:txEl>
                                          </p:spTgt>
                                        </p:tgtEl>
                                        <p:attrNameLst>
                                          <p:attrName>style.visibility</p:attrName>
                                        </p:attrNameLst>
                                      </p:cBhvr>
                                      <p:to>
                                        <p:strVal val="visible"/>
                                      </p:to>
                                    </p:set>
                                    <p:animEffect transition="in" filter="fade">
                                      <p:cBhvr>
                                        <p:cTn id="64" dur="1000"/>
                                        <p:tgtEl>
                                          <p:spTgt spid="3">
                                            <p:txEl>
                                              <p:pRg st="12" end="12"/>
                                            </p:txEl>
                                          </p:spTgt>
                                        </p:tgtEl>
                                      </p:cBhvr>
                                    </p:animEffect>
                                    <p:anim calcmode="lin" valueType="num">
                                      <p:cBhvr>
                                        <p:cTn id="65"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6"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
                            </p:stCondLst>
                            <p:childTnLst>
                              <p:par>
                                <p:cTn id="68" presetID="42" presetClass="entr" presetSubtype="0" fill="hold" nodeType="afterEffect">
                                  <p:stCondLst>
                                    <p:cond delay="0"/>
                                  </p:stCondLst>
                                  <p:childTnLst>
                                    <p:set>
                                      <p:cBhvr>
                                        <p:cTn id="69" dur="1" fill="hold">
                                          <p:stCondLst>
                                            <p:cond delay="0"/>
                                          </p:stCondLst>
                                        </p:cTn>
                                        <p:tgtEl>
                                          <p:spTgt spid="3">
                                            <p:txEl>
                                              <p:pRg st="13" end="13"/>
                                            </p:txEl>
                                          </p:spTgt>
                                        </p:tgtEl>
                                        <p:attrNameLst>
                                          <p:attrName>style.visibility</p:attrName>
                                        </p:attrNameLst>
                                      </p:cBhvr>
                                      <p:to>
                                        <p:strVal val="visible"/>
                                      </p:to>
                                    </p:set>
                                    <p:animEffect transition="in" filter="fade">
                                      <p:cBhvr>
                                        <p:cTn id="70" dur="1000"/>
                                        <p:tgtEl>
                                          <p:spTgt spid="3">
                                            <p:txEl>
                                              <p:pRg st="13" end="13"/>
                                            </p:txEl>
                                          </p:spTgt>
                                        </p:tgtEl>
                                      </p:cBhvr>
                                    </p:animEffect>
                                    <p:anim calcmode="lin" valueType="num">
                                      <p:cBhvr>
                                        <p:cTn id="7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par>
                          <p:cTn id="73" fill="hold">
                            <p:stCondLst>
                              <p:cond delay="2000"/>
                            </p:stCondLst>
                            <p:childTnLst>
                              <p:par>
                                <p:cTn id="74" presetID="42" presetClass="entr" presetSubtype="0" fill="hold" nodeType="afterEffect">
                                  <p:stCondLst>
                                    <p:cond delay="0"/>
                                  </p:stCondLst>
                                  <p:childTnLst>
                                    <p:set>
                                      <p:cBhvr>
                                        <p:cTn id="75" dur="1" fill="hold">
                                          <p:stCondLst>
                                            <p:cond delay="0"/>
                                          </p:stCondLst>
                                        </p:cTn>
                                        <p:tgtEl>
                                          <p:spTgt spid="3">
                                            <p:txEl>
                                              <p:pRg st="14" end="14"/>
                                            </p:txEl>
                                          </p:spTgt>
                                        </p:tgtEl>
                                        <p:attrNameLst>
                                          <p:attrName>style.visibility</p:attrName>
                                        </p:attrNameLst>
                                      </p:cBhvr>
                                      <p:to>
                                        <p:strVal val="visible"/>
                                      </p:to>
                                    </p:set>
                                    <p:animEffect transition="in" filter="fade">
                                      <p:cBhvr>
                                        <p:cTn id="76" dur="1000"/>
                                        <p:tgtEl>
                                          <p:spTgt spid="3">
                                            <p:txEl>
                                              <p:pRg st="14" end="14"/>
                                            </p:txEl>
                                          </p:spTgt>
                                        </p:tgtEl>
                                      </p:cBhvr>
                                    </p:animEffect>
                                    <p:anim calcmode="lin" valueType="num">
                                      <p:cBhvr>
                                        <p:cTn id="77"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78"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par>
                          <p:cTn id="79" fill="hold">
                            <p:stCondLst>
                              <p:cond delay="3000"/>
                            </p:stCondLst>
                            <p:childTnLst>
                              <p:par>
                                <p:cTn id="80" presetID="42" presetClass="entr" presetSubtype="0" fill="hold" nodeType="after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fade">
                                      <p:cBhvr>
                                        <p:cTn id="82" dur="1000"/>
                                        <p:tgtEl>
                                          <p:spTgt spid="3">
                                            <p:txEl>
                                              <p:pRg st="15" end="15"/>
                                            </p:txEl>
                                          </p:spTgt>
                                        </p:tgtEl>
                                      </p:cBhvr>
                                    </p:animEffect>
                                    <p:anim calcmode="lin" valueType="num">
                                      <p:cBhvr>
                                        <p:cTn id="83"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84"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par>
                          <p:cTn id="85" fill="hold">
                            <p:stCondLst>
                              <p:cond delay="4000"/>
                            </p:stCondLst>
                            <p:childTnLst>
                              <p:par>
                                <p:cTn id="86" presetID="42" presetClass="entr" presetSubtype="0" fill="hold" nodeType="afterEffect">
                                  <p:stCondLst>
                                    <p:cond delay="0"/>
                                  </p:stCondLst>
                                  <p:childTnLst>
                                    <p:set>
                                      <p:cBhvr>
                                        <p:cTn id="87" dur="1" fill="hold">
                                          <p:stCondLst>
                                            <p:cond delay="0"/>
                                          </p:stCondLst>
                                        </p:cTn>
                                        <p:tgtEl>
                                          <p:spTgt spid="3">
                                            <p:txEl>
                                              <p:pRg st="16" end="16"/>
                                            </p:txEl>
                                          </p:spTgt>
                                        </p:tgtEl>
                                        <p:attrNameLst>
                                          <p:attrName>style.visibility</p:attrName>
                                        </p:attrNameLst>
                                      </p:cBhvr>
                                      <p:to>
                                        <p:strVal val="visible"/>
                                      </p:to>
                                    </p:set>
                                    <p:animEffect transition="in" filter="fade">
                                      <p:cBhvr>
                                        <p:cTn id="88" dur="1000"/>
                                        <p:tgtEl>
                                          <p:spTgt spid="3">
                                            <p:txEl>
                                              <p:pRg st="16" end="16"/>
                                            </p:txEl>
                                          </p:spTgt>
                                        </p:tgtEl>
                                      </p:cBhvr>
                                    </p:animEffect>
                                    <p:anim calcmode="lin" valueType="num">
                                      <p:cBhvr>
                                        <p:cTn id="89"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90" dur="1000" fill="hold"/>
                                        <p:tgtEl>
                                          <p:spTgt spid="3">
                                            <p:txEl>
                                              <p:pRg st="16" end="16"/>
                                            </p:txEl>
                                          </p:spTgt>
                                        </p:tgtEl>
                                        <p:attrNameLst>
                                          <p:attrName>ppt_y</p:attrName>
                                        </p:attrNameLst>
                                      </p:cBhvr>
                                      <p:tavLst>
                                        <p:tav tm="0">
                                          <p:val>
                                            <p:strVal val="#ppt_y+.1"/>
                                          </p:val>
                                        </p:tav>
                                        <p:tav tm="100000">
                                          <p:val>
                                            <p:strVal val="#ppt_y"/>
                                          </p:val>
                                        </p:tav>
                                      </p:tavLst>
                                    </p:anim>
                                  </p:childTnLst>
                                </p:cTn>
                              </p:par>
                            </p:childTnLst>
                          </p:cTn>
                        </p:par>
                        <p:par>
                          <p:cTn id="91" fill="hold">
                            <p:stCondLst>
                              <p:cond delay="5000"/>
                            </p:stCondLst>
                            <p:childTnLst>
                              <p:par>
                                <p:cTn id="92" presetID="42" presetClass="entr" presetSubtype="0" fill="hold" nodeType="afterEffect">
                                  <p:stCondLst>
                                    <p:cond delay="0"/>
                                  </p:stCondLst>
                                  <p:childTnLst>
                                    <p:set>
                                      <p:cBhvr>
                                        <p:cTn id="93" dur="1" fill="hold">
                                          <p:stCondLst>
                                            <p:cond delay="0"/>
                                          </p:stCondLst>
                                        </p:cTn>
                                        <p:tgtEl>
                                          <p:spTgt spid="3">
                                            <p:txEl>
                                              <p:pRg st="17" end="17"/>
                                            </p:txEl>
                                          </p:spTgt>
                                        </p:tgtEl>
                                        <p:attrNameLst>
                                          <p:attrName>style.visibility</p:attrName>
                                        </p:attrNameLst>
                                      </p:cBhvr>
                                      <p:to>
                                        <p:strVal val="visible"/>
                                      </p:to>
                                    </p:set>
                                    <p:animEffect transition="in" filter="fade">
                                      <p:cBhvr>
                                        <p:cTn id="94" dur="1000"/>
                                        <p:tgtEl>
                                          <p:spTgt spid="3">
                                            <p:txEl>
                                              <p:pRg st="17" end="17"/>
                                            </p:txEl>
                                          </p:spTgt>
                                        </p:tgtEl>
                                      </p:cBhvr>
                                    </p:animEffect>
                                    <p:anim calcmode="lin" valueType="num">
                                      <p:cBhvr>
                                        <p:cTn id="95"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96"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435280" cy="5832648"/>
          </a:xfrm>
        </p:spPr>
        <p:txBody>
          <a:bodyPr>
            <a:noAutofit/>
          </a:bodyPr>
          <a:lstStyle/>
          <a:p>
            <a:pPr>
              <a:spcBef>
                <a:spcPts val="0"/>
              </a:spcBef>
            </a:pPr>
            <a:r>
              <a:rPr lang="en-GB" sz="2000" b="1" dirty="0" smtClean="0"/>
              <a:t>Scotland Act 2016</a:t>
            </a:r>
            <a:r>
              <a:rPr lang="en-GB" sz="2000" dirty="0" smtClean="0"/>
              <a:t> – powers over Welfare, income tax, etc. – “</a:t>
            </a:r>
            <a:r>
              <a:rPr lang="en-GB" sz="2000" dirty="0" err="1" smtClean="0"/>
              <a:t>Devo</a:t>
            </a:r>
            <a:r>
              <a:rPr lang="en-GB" sz="2000" dirty="0" smtClean="0"/>
              <a:t> Max” as promised in UK party leaders “Vow” in 2014</a:t>
            </a:r>
          </a:p>
          <a:p>
            <a:pPr>
              <a:spcBef>
                <a:spcPts val="0"/>
              </a:spcBef>
            </a:pPr>
            <a:endParaRPr lang="en-GB" sz="600" dirty="0" smtClean="0"/>
          </a:p>
          <a:p>
            <a:pPr>
              <a:spcBef>
                <a:spcPts val="0"/>
              </a:spcBef>
            </a:pPr>
            <a:endParaRPr lang="en-GB" sz="600" dirty="0" smtClean="0"/>
          </a:p>
          <a:p>
            <a:pPr>
              <a:spcBef>
                <a:spcPts val="0"/>
              </a:spcBef>
            </a:pPr>
            <a:r>
              <a:rPr lang="en-GB" sz="2000" b="1" dirty="0" smtClean="0"/>
              <a:t>Wales</a:t>
            </a:r>
            <a:r>
              <a:rPr lang="en-GB" sz="2000" dirty="0" smtClean="0"/>
              <a:t> </a:t>
            </a:r>
            <a:r>
              <a:rPr lang="en-GB" sz="2000" b="1" dirty="0" smtClean="0"/>
              <a:t>Act passed Jan 2017</a:t>
            </a:r>
            <a:r>
              <a:rPr lang="en-GB" sz="2000" dirty="0" smtClean="0"/>
              <a:t> – changes Welsh devolution to a “reserved powers” model similar to Scotland</a:t>
            </a:r>
          </a:p>
          <a:p>
            <a:pPr lvl="1">
              <a:spcBef>
                <a:spcPts val="0"/>
              </a:spcBef>
            </a:pPr>
            <a:r>
              <a:rPr lang="en-GB" sz="1600" dirty="0" smtClean="0"/>
              <a:t>gives powers over tax, energy and transport </a:t>
            </a:r>
          </a:p>
          <a:p>
            <a:pPr lvl="1">
              <a:spcBef>
                <a:spcPts val="0"/>
              </a:spcBef>
            </a:pPr>
            <a:r>
              <a:rPr lang="en-GB" sz="1600" dirty="0" smtClean="0"/>
              <a:t>+ its own election system (under which it plans to rename the Welsh Assembly a Parliament, and to give votes at 16 in Wales for elections other than </a:t>
            </a:r>
            <a:r>
              <a:rPr lang="en-GB" sz="1600" dirty="0" err="1" smtClean="0"/>
              <a:t>Wminster</a:t>
            </a:r>
            <a:r>
              <a:rPr lang="en-GB" sz="1600" dirty="0" smtClean="0"/>
              <a:t> Gen Elects)</a:t>
            </a:r>
          </a:p>
          <a:p>
            <a:pPr>
              <a:spcBef>
                <a:spcPts val="0"/>
              </a:spcBef>
            </a:pPr>
            <a:endParaRPr lang="en-GB" sz="600" dirty="0" smtClean="0"/>
          </a:p>
          <a:p>
            <a:pPr>
              <a:spcBef>
                <a:spcPts val="0"/>
              </a:spcBef>
            </a:pPr>
            <a:endParaRPr lang="en-GB" sz="600" dirty="0" smtClean="0"/>
          </a:p>
          <a:p>
            <a:pPr>
              <a:spcBef>
                <a:spcPts val="0"/>
              </a:spcBef>
            </a:pPr>
            <a:r>
              <a:rPr lang="en-GB" sz="2000" dirty="0" smtClean="0"/>
              <a:t>Collapse of power-sharing in </a:t>
            </a:r>
            <a:r>
              <a:rPr lang="en-GB" sz="2000" b="1" dirty="0" smtClean="0"/>
              <a:t>N Ireland</a:t>
            </a:r>
            <a:r>
              <a:rPr lang="en-GB" sz="2000" dirty="0" smtClean="0"/>
              <a:t> in Jan 2017 </a:t>
            </a:r>
          </a:p>
          <a:p>
            <a:pPr lvl="1">
              <a:spcBef>
                <a:spcPts val="0"/>
              </a:spcBef>
            </a:pPr>
            <a:r>
              <a:rPr lang="en-GB" sz="1600" dirty="0" smtClean="0"/>
              <a:t>Disputes between 2 biggest parties,  unionist DUP &amp; nationalist Sinn Fein over Irish languages issues, gay marriage and SF demands for DUP’s Arlene Foster to step down as First Minister over a botched renewable energy scheme (“cash for ash”)</a:t>
            </a:r>
          </a:p>
          <a:p>
            <a:pPr lvl="1">
              <a:spcBef>
                <a:spcPts val="0"/>
              </a:spcBef>
            </a:pPr>
            <a:r>
              <a:rPr lang="en-GB" sz="1600" dirty="0" smtClean="0"/>
              <a:t>triggered early election</a:t>
            </a:r>
            <a:r>
              <a:rPr lang="en-GB" sz="1600" dirty="0"/>
              <a:t> </a:t>
            </a:r>
            <a:r>
              <a:rPr lang="en-GB" sz="1600" dirty="0" smtClean="0"/>
              <a:t>in March 2017, but this failed to resolve matters and no power-sharing </a:t>
            </a:r>
            <a:r>
              <a:rPr lang="en-GB" sz="1600" dirty="0" err="1" smtClean="0"/>
              <a:t>govt</a:t>
            </a:r>
            <a:r>
              <a:rPr lang="en-GB" sz="1600" dirty="0" smtClean="0"/>
              <a:t> has been negotiated between DUP and SF - talks collapsing again in Feb 2018 </a:t>
            </a:r>
          </a:p>
          <a:p>
            <a:pPr lvl="1">
              <a:spcBef>
                <a:spcPts val="0"/>
              </a:spcBef>
            </a:pPr>
            <a:r>
              <a:rPr lang="en-GB" sz="1600" dirty="0" smtClean="0"/>
              <a:t>means NI effectively run by </a:t>
            </a:r>
            <a:r>
              <a:rPr lang="en-GB" sz="1600" dirty="0" err="1" smtClean="0"/>
              <a:t>Wminster</a:t>
            </a:r>
            <a:r>
              <a:rPr lang="en-GB" sz="1600" dirty="0" smtClean="0"/>
              <a:t> Sec of State in Con </a:t>
            </a:r>
            <a:r>
              <a:rPr lang="en-GB" sz="1600" dirty="0" err="1" smtClean="0"/>
              <a:t>Govt</a:t>
            </a:r>
            <a:r>
              <a:rPr lang="en-GB" sz="1600" dirty="0" smtClean="0"/>
              <a:t> Cabinet (although in reality N Irish civil servants are running things and no major policy decisions have been taken yet, although a new budget needs to be set in 2018).  </a:t>
            </a:r>
          </a:p>
          <a:p>
            <a:pPr lvl="1">
              <a:spcBef>
                <a:spcPts val="0"/>
              </a:spcBef>
            </a:pPr>
            <a:r>
              <a:rPr lang="en-GB" sz="1600" dirty="0" smtClean="0"/>
              <a:t>This means Westminster </a:t>
            </a:r>
            <a:r>
              <a:rPr lang="en-GB" sz="1600" dirty="0" err="1" smtClean="0"/>
              <a:t>Parl</a:t>
            </a:r>
            <a:r>
              <a:rPr lang="en-GB" sz="1600" dirty="0" smtClean="0"/>
              <a:t>/</a:t>
            </a:r>
            <a:r>
              <a:rPr lang="en-GB" sz="1600" dirty="0" err="1" smtClean="0"/>
              <a:t>Govt</a:t>
            </a:r>
            <a:r>
              <a:rPr lang="en-GB" sz="1600" dirty="0" smtClean="0"/>
              <a:t> has taken back devolved power, at least temporarily.  </a:t>
            </a:r>
          </a:p>
          <a:p>
            <a:pPr lvl="1">
              <a:spcBef>
                <a:spcPts val="0"/>
              </a:spcBef>
            </a:pPr>
            <a:r>
              <a:rPr lang="en-GB" sz="1600" dirty="0" smtClean="0"/>
              <a:t>Impact of Brexit on N Ireland, </a:t>
            </a:r>
            <a:r>
              <a:rPr lang="en-GB" sz="1600" dirty="0" err="1" smtClean="0"/>
              <a:t>incl</a:t>
            </a:r>
            <a:r>
              <a:rPr lang="en-GB" sz="1600" dirty="0" smtClean="0"/>
              <a:t> border issues, potentially v divisive, </a:t>
            </a:r>
            <a:r>
              <a:rPr lang="en-GB" sz="1600" dirty="0" err="1" smtClean="0"/>
              <a:t>esp</a:t>
            </a:r>
            <a:r>
              <a:rPr lang="en-GB" sz="1600" dirty="0" smtClean="0"/>
              <a:t> as May’s Con </a:t>
            </a:r>
            <a:r>
              <a:rPr lang="en-GB" sz="1600" dirty="0" err="1" smtClean="0"/>
              <a:t>Govt</a:t>
            </a:r>
            <a:r>
              <a:rPr lang="en-GB" sz="1600" dirty="0" smtClean="0"/>
              <a:t> relies on 8 DUP votes in </a:t>
            </a:r>
            <a:r>
              <a:rPr lang="en-GB" sz="1600" dirty="0" err="1" smtClean="0"/>
              <a:t>HoC</a:t>
            </a:r>
            <a:r>
              <a:rPr lang="en-GB" sz="1600" dirty="0" smtClean="0"/>
              <a:t>.</a:t>
            </a:r>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pPr>
              <a:lnSpc>
                <a:spcPts val="4200"/>
              </a:lnSpc>
            </a:pPr>
            <a:r>
              <a:rPr lang="en-US" sz="3800" b="1" dirty="0" smtClean="0">
                <a:blipFill dpi="0" rotWithShape="1">
                  <a:blip r:embed="rId2">
                    <a:extLst>
                      <a:ext uri="{28A0092B-C50C-407E-A947-70E740481C1C}">
                        <a14:useLocalDpi xmlns:a14="http://schemas.microsoft.com/office/drawing/2010/main" val="0"/>
                      </a:ext>
                    </a:extLst>
                  </a:blip>
                  <a:srcRect/>
                  <a:stretch>
                    <a:fillRect/>
                  </a:stretch>
                </a:blipFill>
              </a:rPr>
              <a:t>Constitutional issues &amp; the Conservative Government 2015-&gt;</a:t>
            </a:r>
            <a:endParaRPr lang="en-GB" sz="3800" b="1" dirty="0">
              <a:blipFill dpi="0" rotWithShape="1">
                <a:blip r:embed="rId2">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127838112"/>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1000"/>
                                        <p:tgtEl>
                                          <p:spTgt spid="3">
                                            <p:txEl>
                                              <p:pRg st="4" end="4"/>
                                            </p:txEl>
                                          </p:spTgt>
                                        </p:tgtEl>
                                      </p:cBhvr>
                                    </p:animEffect>
                                    <p:anim calcmode="lin" valueType="num">
                                      <p:cBhvr>
                                        <p:cTn id="2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nodeType="after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1000"/>
                                        <p:tgtEl>
                                          <p:spTgt spid="3">
                                            <p:txEl>
                                              <p:pRg st="8" end="8"/>
                                            </p:txEl>
                                          </p:spTgt>
                                        </p:tgtEl>
                                      </p:cBhvr>
                                    </p:animEffect>
                                    <p:anim calcmode="lin" valueType="num">
                                      <p:cBhvr>
                                        <p:cTn id="3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36" fill="hold">
                            <p:stCondLst>
                              <p:cond delay="1000"/>
                            </p:stCondLst>
                            <p:childTnLst>
                              <p:par>
                                <p:cTn id="37" presetID="42" presetClass="entr" presetSubtype="0" fill="hold" nodeType="afterEffect">
                                  <p:stCondLst>
                                    <p:cond delay="50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fade">
                                      <p:cBhvr>
                                        <p:cTn id="39" dur="1000"/>
                                        <p:tgtEl>
                                          <p:spTgt spid="3">
                                            <p:txEl>
                                              <p:pRg st="9" end="9"/>
                                            </p:txEl>
                                          </p:spTgt>
                                        </p:tgtEl>
                                      </p:cBhvr>
                                    </p:animEffect>
                                    <p:anim calcmode="lin" valueType="num">
                                      <p:cBhvr>
                                        <p:cTn id="4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42" fill="hold">
                            <p:stCondLst>
                              <p:cond delay="2500"/>
                            </p:stCondLst>
                            <p:childTnLst>
                              <p:par>
                                <p:cTn id="43" presetID="42" presetClass="entr" presetSubtype="0" fill="hold" nodeType="afterEffect">
                                  <p:stCondLst>
                                    <p:cond delay="50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fade">
                                      <p:cBhvr>
                                        <p:cTn id="45" dur="1000"/>
                                        <p:tgtEl>
                                          <p:spTgt spid="3">
                                            <p:txEl>
                                              <p:pRg st="10" end="10"/>
                                            </p:txEl>
                                          </p:spTgt>
                                        </p:tgtEl>
                                      </p:cBhvr>
                                    </p:animEffect>
                                    <p:anim calcmode="lin" valueType="num">
                                      <p:cBhvr>
                                        <p:cTn id="4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48" fill="hold">
                            <p:stCondLst>
                              <p:cond delay="4000"/>
                            </p:stCondLst>
                            <p:childTnLst>
                              <p:par>
                                <p:cTn id="49" presetID="42" presetClass="entr" presetSubtype="0" fill="hold" nodeType="afterEffect">
                                  <p:stCondLst>
                                    <p:cond delay="500"/>
                                  </p:stCondLst>
                                  <p:childTnLst>
                                    <p:set>
                                      <p:cBhvr>
                                        <p:cTn id="50" dur="1" fill="hold">
                                          <p:stCondLst>
                                            <p:cond delay="0"/>
                                          </p:stCondLst>
                                        </p:cTn>
                                        <p:tgtEl>
                                          <p:spTgt spid="3">
                                            <p:txEl>
                                              <p:pRg st="11" end="11"/>
                                            </p:txEl>
                                          </p:spTgt>
                                        </p:tgtEl>
                                        <p:attrNameLst>
                                          <p:attrName>style.visibility</p:attrName>
                                        </p:attrNameLst>
                                      </p:cBhvr>
                                      <p:to>
                                        <p:strVal val="visible"/>
                                      </p:to>
                                    </p:set>
                                    <p:animEffect transition="in" filter="fade">
                                      <p:cBhvr>
                                        <p:cTn id="51" dur="1000"/>
                                        <p:tgtEl>
                                          <p:spTgt spid="3">
                                            <p:txEl>
                                              <p:pRg st="11" end="11"/>
                                            </p:txEl>
                                          </p:spTgt>
                                        </p:tgtEl>
                                      </p:cBhvr>
                                    </p:animEffect>
                                    <p:anim calcmode="lin" valueType="num">
                                      <p:cBhvr>
                                        <p:cTn id="52"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par>
                          <p:cTn id="54" fill="hold">
                            <p:stCondLst>
                              <p:cond delay="5500"/>
                            </p:stCondLst>
                            <p:childTnLst>
                              <p:par>
                                <p:cTn id="55" presetID="42" presetClass="entr" presetSubtype="0" fill="hold" nodeType="afterEffect">
                                  <p:stCondLst>
                                    <p:cond delay="50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fade">
                                      <p:cBhvr>
                                        <p:cTn id="57" dur="1000"/>
                                        <p:tgtEl>
                                          <p:spTgt spid="3">
                                            <p:txEl>
                                              <p:pRg st="12" end="12"/>
                                            </p:txEl>
                                          </p:spTgt>
                                        </p:tgtEl>
                                      </p:cBhvr>
                                    </p:animEffect>
                                    <p:anim calcmode="lin" valueType="num">
                                      <p:cBhvr>
                                        <p:cTn id="58"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par>
                          <p:cTn id="60" fill="hold">
                            <p:stCondLst>
                              <p:cond delay="7000"/>
                            </p:stCondLst>
                            <p:childTnLst>
                              <p:par>
                                <p:cTn id="61" presetID="42" presetClass="entr" presetSubtype="0" fill="hold" nodeType="afterEffect">
                                  <p:stCondLst>
                                    <p:cond delay="500"/>
                                  </p:stCondLst>
                                  <p:childTnLst>
                                    <p:set>
                                      <p:cBhvr>
                                        <p:cTn id="62" dur="1" fill="hold">
                                          <p:stCondLst>
                                            <p:cond delay="0"/>
                                          </p:stCondLst>
                                        </p:cTn>
                                        <p:tgtEl>
                                          <p:spTgt spid="3">
                                            <p:txEl>
                                              <p:pRg st="13" end="13"/>
                                            </p:txEl>
                                          </p:spTgt>
                                        </p:tgtEl>
                                        <p:attrNameLst>
                                          <p:attrName>style.visibility</p:attrName>
                                        </p:attrNameLst>
                                      </p:cBhvr>
                                      <p:to>
                                        <p:strVal val="visible"/>
                                      </p:to>
                                    </p:set>
                                    <p:animEffect transition="in" filter="fade">
                                      <p:cBhvr>
                                        <p:cTn id="63" dur="1000"/>
                                        <p:tgtEl>
                                          <p:spTgt spid="3">
                                            <p:txEl>
                                              <p:pRg st="13" end="13"/>
                                            </p:txEl>
                                          </p:spTgt>
                                        </p:tgtEl>
                                      </p:cBhvr>
                                    </p:animEffect>
                                    <p:anim calcmode="lin" valueType="num">
                                      <p:cBhvr>
                                        <p:cTn id="64"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877272"/>
          </a:xfrm>
        </p:spPr>
        <p:txBody>
          <a:bodyPr>
            <a:noAutofit/>
          </a:bodyPr>
          <a:lstStyle/>
          <a:p>
            <a:pPr marL="0" indent="0" algn="ctr">
              <a:spcBef>
                <a:spcPts val="700"/>
              </a:spcBef>
              <a:buNone/>
            </a:pPr>
            <a:r>
              <a:rPr lang="en-GB" sz="2200" b="1" dirty="0"/>
              <a:t>Recommended </a:t>
            </a:r>
            <a:r>
              <a:rPr lang="en-GB" sz="2200" b="1" dirty="0" err="1"/>
              <a:t>W</a:t>
            </a:r>
            <a:r>
              <a:rPr lang="en-GB" sz="2200" b="1" dirty="0" err="1" smtClean="0"/>
              <a:t>eblinks</a:t>
            </a:r>
            <a:endParaRPr lang="en-GB" sz="2200" dirty="0"/>
          </a:p>
          <a:p>
            <a:pPr>
              <a:spcBef>
                <a:spcPts val="700"/>
              </a:spcBef>
            </a:pPr>
            <a:r>
              <a:rPr lang="en-GB" sz="1800" dirty="0"/>
              <a:t>UCL Constitution Unit  - </a:t>
            </a:r>
            <a:r>
              <a:rPr lang="en-GB" sz="1800" u="sng" dirty="0">
                <a:hlinkClick r:id="rId2"/>
              </a:rPr>
              <a:t>https://www.ucl.ac.uk/constitution-unit/whatis</a:t>
            </a:r>
            <a:r>
              <a:rPr lang="en-GB" sz="1800" u="sng" dirty="0"/>
              <a:t> </a:t>
            </a:r>
          </a:p>
          <a:p>
            <a:pPr>
              <a:spcBef>
                <a:spcPts val="700"/>
              </a:spcBef>
            </a:pPr>
            <a:r>
              <a:rPr lang="en-US" sz="1800" dirty="0" smtClean="0"/>
              <a:t>Cabinet </a:t>
            </a:r>
            <a:r>
              <a:rPr lang="en-US" sz="1800" dirty="0"/>
              <a:t>Office on Constitutional reform - </a:t>
            </a:r>
            <a:r>
              <a:rPr lang="en-US" sz="1800" dirty="0">
                <a:hlinkClick r:id="rId3"/>
              </a:rPr>
              <a:t>https://www.gov.uk/government/policies/constitutional-reform</a:t>
            </a:r>
            <a:r>
              <a:rPr lang="en-US" sz="1800" dirty="0"/>
              <a:t> </a:t>
            </a:r>
            <a:endParaRPr lang="en-GB" sz="1800" dirty="0"/>
          </a:p>
          <a:p>
            <a:pPr>
              <a:spcBef>
                <a:spcPts val="700"/>
              </a:spcBef>
            </a:pPr>
            <a:r>
              <a:rPr lang="en-GB" sz="1800" dirty="0"/>
              <a:t>Economist article on the UK Constitution- </a:t>
            </a:r>
            <a:r>
              <a:rPr lang="en-GB" sz="1800" u="sng" dirty="0">
                <a:hlinkClick r:id="rId4"/>
              </a:rPr>
              <a:t>http://www.economist.com/node/18617926</a:t>
            </a:r>
            <a:r>
              <a:rPr lang="en-GB" sz="1800" u="sng" dirty="0"/>
              <a:t> </a:t>
            </a:r>
            <a:r>
              <a:rPr lang="en-GB" sz="1800" dirty="0"/>
              <a:t> </a:t>
            </a:r>
          </a:p>
          <a:p>
            <a:pPr>
              <a:spcBef>
                <a:spcPts val="700"/>
              </a:spcBef>
            </a:pPr>
            <a:r>
              <a:rPr lang="en-GB" sz="1800" dirty="0"/>
              <a:t>Graham Allen MP, Chair of Select </a:t>
            </a:r>
            <a:r>
              <a:rPr lang="en-GB" sz="1800" dirty="0" err="1"/>
              <a:t>Cttee</a:t>
            </a:r>
            <a:r>
              <a:rPr lang="en-GB" sz="1800" dirty="0"/>
              <a:t> on Constitution – calls for a written constitution - </a:t>
            </a:r>
            <a:r>
              <a:rPr lang="en-GB" sz="1800" u="sng" dirty="0">
                <a:hlinkClick r:id="rId5"/>
              </a:rPr>
              <a:t>https://www.opendemocracy.net/ourkingdom/graham-allen/cabinet-manual-on-uk-governance-is-no-substitute-for-written-constitution</a:t>
            </a:r>
            <a:endParaRPr lang="en-GB" sz="1800" u="sng" dirty="0"/>
          </a:p>
          <a:p>
            <a:pPr>
              <a:spcBef>
                <a:spcPts val="700"/>
              </a:spcBef>
            </a:pPr>
            <a:r>
              <a:rPr lang="en-GB" sz="1800" dirty="0"/>
              <a:t>Democracy Live on Constitutional Change (May 2011) - </a:t>
            </a:r>
            <a:r>
              <a:rPr lang="en-GB" sz="1800" u="sng" dirty="0">
                <a:hlinkClick r:id="rId6"/>
              </a:rPr>
              <a:t>http://news.bbc.co.uk/democracylive/hi/guides/newsid_9435000/9435018.stm</a:t>
            </a:r>
            <a:r>
              <a:rPr lang="en-GB" sz="1800" dirty="0"/>
              <a:t> </a:t>
            </a:r>
          </a:p>
          <a:p>
            <a:pPr>
              <a:spcBef>
                <a:spcPts val="700"/>
              </a:spcBef>
            </a:pPr>
            <a:r>
              <a:rPr lang="en-GB" sz="1800" dirty="0"/>
              <a:t>BBC summary of 2009 </a:t>
            </a:r>
            <a:r>
              <a:rPr lang="en-GB" sz="1800" dirty="0" err="1"/>
              <a:t>Calman</a:t>
            </a:r>
            <a:r>
              <a:rPr lang="en-GB" sz="1800" dirty="0"/>
              <a:t> proposals - </a:t>
            </a:r>
            <a:r>
              <a:rPr lang="en-GB" sz="1800" u="sng" dirty="0">
                <a:hlinkClick r:id="rId7"/>
              </a:rPr>
              <a:t>http://news.bbc.co.uk/1/hi/scotland/8100215.stm</a:t>
            </a:r>
            <a:r>
              <a:rPr lang="en-GB" sz="1800" dirty="0"/>
              <a:t> </a:t>
            </a:r>
          </a:p>
          <a:p>
            <a:pPr>
              <a:spcBef>
                <a:spcPts val="700"/>
              </a:spcBef>
            </a:pPr>
            <a:r>
              <a:rPr lang="en-GB" sz="1800" dirty="0"/>
              <a:t>Economist on European courts - </a:t>
            </a:r>
            <a:r>
              <a:rPr lang="en-GB" sz="1800" u="sng" dirty="0">
                <a:hlinkClick r:id="rId8"/>
              </a:rPr>
              <a:t>http://www.economist.com/node/18651298</a:t>
            </a:r>
            <a:r>
              <a:rPr lang="en-GB" sz="1800" u="sng" dirty="0"/>
              <a:t> </a:t>
            </a:r>
            <a:endParaRPr lang="en-GB" sz="1800" dirty="0"/>
          </a:p>
          <a:p>
            <a:pPr>
              <a:spcBef>
                <a:spcPts val="700"/>
              </a:spcBef>
            </a:pPr>
            <a:r>
              <a:rPr lang="en-GB" sz="1800" dirty="0"/>
              <a:t>BBC’s Shaun Ley on Referendums in the UK - </a:t>
            </a:r>
            <a:r>
              <a:rPr lang="en-GB" sz="1800" u="sng" dirty="0">
                <a:hlinkClick r:id="rId9"/>
              </a:rPr>
              <a:t>http://www.bbc.co.uk/news/uk-politics-12910672</a:t>
            </a:r>
            <a:r>
              <a:rPr lang="en-GB" sz="1800" dirty="0"/>
              <a:t> </a:t>
            </a:r>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r>
              <a:rPr lang="en-US" sz="3800" b="1" dirty="0" smtClean="0">
                <a:blipFill dpi="0" rotWithShape="1">
                  <a:blip r:embed="rId10">
                    <a:extLst>
                      <a:ext uri="{28A0092B-C50C-407E-A947-70E740481C1C}">
                        <a14:useLocalDpi xmlns:a14="http://schemas.microsoft.com/office/drawing/2010/main" val="0"/>
                      </a:ext>
                    </a:extLst>
                  </a:blip>
                  <a:srcRect/>
                  <a:stretch>
                    <a:fillRect/>
                  </a:stretch>
                </a:blipFill>
              </a:rPr>
              <a:t>The Coalition &amp; Constitutional Reform</a:t>
            </a:r>
            <a:endParaRPr lang="en-GB" sz="3800" b="1" dirty="0">
              <a:blipFill dpi="0" rotWithShape="1">
                <a:blip r:embed="rId10">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3953345990"/>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500"/>
                            </p:stCondLst>
                            <p:childTnLst>
                              <p:par>
                                <p:cTn id="17" presetID="42" presetClass="entr" presetSubtype="0" fill="hold" nodeType="afterEffect">
                                  <p:stCondLst>
                                    <p:cond delay="10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4500"/>
                            </p:stCondLst>
                            <p:childTnLst>
                              <p:par>
                                <p:cTn id="23" presetID="42" presetClass="entr" presetSubtype="0" fill="hold" nodeType="afterEffect">
                                  <p:stCondLst>
                                    <p:cond delay="100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6500"/>
                            </p:stCondLst>
                            <p:childTnLst>
                              <p:par>
                                <p:cTn id="29" presetID="42" presetClass="entr" presetSubtype="0" fill="hold" nodeType="afterEffect">
                                  <p:stCondLst>
                                    <p:cond delay="100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8500"/>
                            </p:stCondLst>
                            <p:childTnLst>
                              <p:par>
                                <p:cTn id="35" presetID="42" presetClass="entr" presetSubtype="0" fill="hold" nodeType="afterEffect">
                                  <p:stCondLst>
                                    <p:cond delay="100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10500"/>
                            </p:stCondLst>
                            <p:childTnLst>
                              <p:par>
                                <p:cTn id="41" presetID="42" presetClass="entr" presetSubtype="0" fill="hold" nodeType="afterEffect">
                                  <p:stCondLst>
                                    <p:cond delay="100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12500"/>
                            </p:stCondLst>
                            <p:childTnLst>
                              <p:par>
                                <p:cTn id="47" presetID="42" presetClass="entr" presetSubtype="0" fill="hold" nodeType="afterEffect">
                                  <p:stCondLst>
                                    <p:cond delay="100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2" fill="hold">
                            <p:stCondLst>
                              <p:cond delay="14500"/>
                            </p:stCondLst>
                            <p:childTnLst>
                              <p:par>
                                <p:cTn id="53" presetID="42" presetClass="entr" presetSubtype="0" fill="hold" nodeType="afterEffect">
                                  <p:stCondLst>
                                    <p:cond delay="100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p:spPr>
        <p:txBody>
          <a:bodyPr>
            <a:normAutofit fontScale="85000" lnSpcReduction="20000"/>
          </a:bodyPr>
          <a:lstStyle/>
          <a:p>
            <a:pPr marL="0" indent="0" algn="ctr">
              <a:spcBef>
                <a:spcPts val="1200"/>
              </a:spcBef>
              <a:buNone/>
            </a:pPr>
            <a:r>
              <a:rPr lang="en-US" b="1" dirty="0" smtClean="0"/>
              <a:t>To what extent did the Coalition implement its constitutional reform proposals?</a:t>
            </a:r>
            <a:endParaRPr lang="en-US" sz="2800" dirty="0" smtClean="0"/>
          </a:p>
          <a:p>
            <a:pPr>
              <a:spcBef>
                <a:spcPts val="1200"/>
              </a:spcBef>
            </a:pPr>
            <a:r>
              <a:rPr lang="en-US" sz="2800" dirty="0" smtClean="0"/>
              <a:t>Reforms completed as promised?</a:t>
            </a:r>
          </a:p>
          <a:p>
            <a:pPr>
              <a:spcBef>
                <a:spcPts val="1200"/>
              </a:spcBef>
            </a:pPr>
            <a:r>
              <a:rPr lang="en-US" sz="2800" dirty="0" smtClean="0"/>
              <a:t>Reforms completed with some compromise?</a:t>
            </a:r>
          </a:p>
          <a:p>
            <a:pPr>
              <a:spcBef>
                <a:spcPts val="1200"/>
              </a:spcBef>
            </a:pPr>
            <a:r>
              <a:rPr lang="en-US" sz="2800" dirty="0" smtClean="0"/>
              <a:t>Reforms passed but not yet implemented?</a:t>
            </a:r>
          </a:p>
          <a:p>
            <a:pPr>
              <a:spcBef>
                <a:spcPts val="1200"/>
              </a:spcBef>
            </a:pPr>
            <a:r>
              <a:rPr lang="en-US" sz="2800" dirty="0" smtClean="0"/>
              <a:t>Reforms currently before parliament?</a:t>
            </a:r>
          </a:p>
          <a:p>
            <a:pPr>
              <a:spcBef>
                <a:spcPts val="1200"/>
              </a:spcBef>
            </a:pPr>
            <a:r>
              <a:rPr lang="en-US" sz="2800" dirty="0" smtClean="0"/>
              <a:t>Reforms not attempted or abandoned?</a:t>
            </a:r>
          </a:p>
          <a:p>
            <a:pPr>
              <a:spcBef>
                <a:spcPts val="1200"/>
              </a:spcBef>
            </a:pPr>
            <a:endParaRPr lang="en-US" sz="2500" dirty="0"/>
          </a:p>
          <a:p>
            <a:pPr>
              <a:spcBef>
                <a:spcPts val="1200"/>
              </a:spcBef>
            </a:pPr>
            <a:r>
              <a:rPr lang="en-US" sz="2800" b="1" dirty="0" smtClean="0"/>
              <a:t>And what new constitutional issues have arisen since the Coalition Agreement?</a:t>
            </a:r>
          </a:p>
          <a:p>
            <a:pPr marL="0" indent="0">
              <a:spcBef>
                <a:spcPts val="1200"/>
              </a:spcBef>
              <a:buNone/>
            </a:pPr>
            <a:endParaRPr lang="en-US" sz="2800" dirty="0" smtClean="0"/>
          </a:p>
          <a:p>
            <a:pPr marL="0" indent="0" algn="ctr">
              <a:spcBef>
                <a:spcPts val="1200"/>
              </a:spcBef>
              <a:buNone/>
            </a:pPr>
            <a:r>
              <a:rPr lang="en-US" b="1" dirty="0" smtClean="0"/>
              <a:t>How significant is the overall impact </a:t>
            </a:r>
            <a:br>
              <a:rPr lang="en-US" b="1" dirty="0" smtClean="0"/>
            </a:br>
            <a:r>
              <a:rPr lang="en-US" b="1" dirty="0" smtClean="0"/>
              <a:t>of constitutional change?</a:t>
            </a:r>
            <a:endParaRPr lang="en-GB" b="1" dirty="0"/>
          </a:p>
        </p:txBody>
      </p:sp>
      <p:sp>
        <p:nvSpPr>
          <p:cNvPr id="4" name="Title 1"/>
          <p:cNvSpPr>
            <a:spLocks noGrp="1"/>
          </p:cNvSpPr>
          <p:nvPr>
            <p:ph type="title"/>
          </p:nvPr>
        </p:nvSpPr>
        <p:spPr>
          <a:xfrm>
            <a:off x="971600" y="260648"/>
            <a:ext cx="7992888" cy="706090"/>
          </a:xfrm>
        </p:spPr>
        <p:txBody>
          <a:bodyPr>
            <a:noAutofit/>
            <a:scene3d>
              <a:camera prst="orthographicFront"/>
              <a:lightRig rig="threePt" dir="t"/>
            </a:scene3d>
            <a:sp3d extrusionH="57150">
              <a:bevelT w="38100" h="38100" prst="angle"/>
            </a:sp3d>
          </a:bodyPr>
          <a:lstStyle/>
          <a:p>
            <a:r>
              <a:rPr lang="en-US" sz="3800" b="1" dirty="0" smtClean="0">
                <a:blipFill dpi="0" rotWithShape="1">
                  <a:blip r:embed="rId2">
                    <a:extLst>
                      <a:ext uri="{28A0092B-C50C-407E-A947-70E740481C1C}">
                        <a14:useLocalDpi xmlns:a14="http://schemas.microsoft.com/office/drawing/2010/main" val="0"/>
                      </a:ext>
                    </a:extLst>
                  </a:blip>
                  <a:srcRect/>
                  <a:stretch>
                    <a:fillRect/>
                  </a:stretch>
                </a:blipFill>
              </a:rPr>
              <a:t>The Coalition &amp; Constitutional Reform</a:t>
            </a:r>
            <a:endParaRPr lang="en-GB" sz="3800" b="1" dirty="0">
              <a:blipFill dpi="0" rotWithShape="1">
                <a:blip r:embed="rId2">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4001303400"/>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2"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1000"/>
                            </p:stCondLst>
                            <p:childTnLst>
                              <p:par>
                                <p:cTn id="48" presetID="42" presetClass="entr" presetSubtype="0" fill="hold" grpId="0" nodeType="afterEffect">
                                  <p:stCondLst>
                                    <p:cond delay="150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fade">
                                      <p:cBhvr>
                                        <p:cTn id="50" dur="1000"/>
                                        <p:tgtEl>
                                          <p:spTgt spid="3">
                                            <p:txEl>
                                              <p:pRg st="9" end="9"/>
                                            </p:txEl>
                                          </p:spTgt>
                                        </p:tgtEl>
                                      </p:cBhvr>
                                    </p:animEffect>
                                    <p:anim calcmode="lin" valueType="num">
                                      <p:cBhvr>
                                        <p:cTn id="5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p:spPr>
        <p:txBody>
          <a:bodyPr>
            <a:normAutofit fontScale="70000" lnSpcReduction="20000"/>
          </a:bodyPr>
          <a:lstStyle/>
          <a:p>
            <a:pPr marL="0" indent="0">
              <a:buNone/>
            </a:pPr>
            <a:r>
              <a:rPr lang="en-GB" sz="2700" b="1" i="1" dirty="0" smtClean="0"/>
              <a:t>“We </a:t>
            </a:r>
            <a:r>
              <a:rPr lang="en-GB" sz="2700" b="1" i="1" dirty="0"/>
              <a:t>will establish five-year fixed-term Parliaments. We will put a binding motion before the House of Commons stating that the next general election will be held on the first Thursday of May 2015. Following this motion, we will legislate to make provision for fixed-term Parliaments of five years. This legislation will also provide for dissolution if 55% or more of the House votes in favour.</a:t>
            </a:r>
            <a:r>
              <a:rPr lang="en-GB" sz="2700" i="1" dirty="0"/>
              <a:t> </a:t>
            </a:r>
            <a:r>
              <a:rPr lang="en-GB" sz="2700" i="1" dirty="0" smtClean="0"/>
              <a:t>“</a:t>
            </a:r>
            <a:endParaRPr lang="en-GB" sz="2700" i="1" dirty="0"/>
          </a:p>
          <a:p>
            <a:r>
              <a:rPr lang="en-GB" sz="2700" dirty="0"/>
              <a:t>Fixed term </a:t>
            </a:r>
            <a:r>
              <a:rPr lang="en-GB" sz="2700" dirty="0" err="1"/>
              <a:t>parls</a:t>
            </a:r>
            <a:r>
              <a:rPr lang="en-GB" sz="2700" dirty="0"/>
              <a:t> passed into law (September 2011) but 55% margin for a no </a:t>
            </a:r>
            <a:r>
              <a:rPr lang="en-GB" sz="2700" dirty="0" err="1" smtClean="0"/>
              <a:t>conf</a:t>
            </a:r>
            <a:r>
              <a:rPr lang="en-GB" sz="2700" dirty="0" smtClean="0"/>
              <a:t> </a:t>
            </a:r>
            <a:r>
              <a:rPr lang="en-GB" sz="2700" dirty="0"/>
              <a:t>vote taken out by government in July 2010 after strong criticism.  </a:t>
            </a:r>
            <a:endParaRPr lang="en-GB" sz="2700" dirty="0" smtClean="0"/>
          </a:p>
          <a:p>
            <a:r>
              <a:rPr lang="en-GB" sz="2700" dirty="0" smtClean="0"/>
              <a:t>Lords </a:t>
            </a:r>
            <a:r>
              <a:rPr lang="en-GB" sz="2700" dirty="0"/>
              <a:t>tried to make Act only applicable to the next election but the </a:t>
            </a:r>
            <a:r>
              <a:rPr lang="en-GB" sz="2700" dirty="0" err="1"/>
              <a:t>govt</a:t>
            </a:r>
            <a:r>
              <a:rPr lang="en-GB" sz="2700" dirty="0"/>
              <a:t> overturned that in </a:t>
            </a:r>
            <a:r>
              <a:rPr lang="en-GB" sz="2700" dirty="0" err="1"/>
              <a:t>ping-pong</a:t>
            </a:r>
            <a:r>
              <a:rPr lang="en-GB" sz="2700" dirty="0"/>
              <a:t>, offering only a review in 2020 instead. </a:t>
            </a:r>
          </a:p>
          <a:p>
            <a:r>
              <a:rPr lang="en-GB" sz="2700" dirty="0" smtClean="0"/>
              <a:t>Fixed next </a:t>
            </a:r>
            <a:r>
              <a:rPr lang="en-GB" sz="2700" dirty="0"/>
              <a:t>election for May 7</a:t>
            </a:r>
            <a:r>
              <a:rPr lang="en-GB" sz="2700" baseline="30000" dirty="0"/>
              <a:t>th</a:t>
            </a:r>
            <a:r>
              <a:rPr lang="en-GB" sz="2700" dirty="0"/>
              <a:t> 2015 and every five years thereafter, with only two ways for elections to be held early </a:t>
            </a:r>
            <a:endParaRPr lang="en-GB" sz="2700" dirty="0" smtClean="0"/>
          </a:p>
          <a:p>
            <a:pPr lvl="1"/>
            <a:r>
              <a:rPr lang="en-GB" sz="2500" dirty="0" smtClean="0"/>
              <a:t>either </a:t>
            </a:r>
            <a:r>
              <a:rPr lang="en-GB" sz="2500" dirty="0"/>
              <a:t>after a no confidence vote passes (but by a simple majority, not the enhanced one of 55% proposed) and no alternative government can be </a:t>
            </a:r>
            <a:r>
              <a:rPr lang="en-GB" sz="2500" dirty="0" smtClean="0"/>
              <a:t>found,</a:t>
            </a:r>
          </a:p>
          <a:p>
            <a:pPr lvl="1"/>
            <a:r>
              <a:rPr lang="en-GB" sz="2500" dirty="0" smtClean="0"/>
              <a:t>or </a:t>
            </a:r>
            <a:r>
              <a:rPr lang="en-GB" sz="2500" dirty="0"/>
              <a:t>if a motion for an early general election is agreed by at least 2/3 of the Commons </a:t>
            </a:r>
            <a:r>
              <a:rPr lang="en-GB" sz="2500" dirty="0" smtClean="0"/>
              <a:t>(as Theresa May engineered for the early 2017 election) </a:t>
            </a:r>
          </a:p>
          <a:p>
            <a:pPr lvl="1"/>
            <a:r>
              <a:rPr lang="en-GB" sz="2500" u="sng" dirty="0">
                <a:hlinkClick r:id="rId2"/>
              </a:rPr>
              <a:t>http://blogs.lse.ac.uk/politicsandpolicy/general-election-2014-dunleavy</a:t>
            </a:r>
            <a:r>
              <a:rPr lang="en-GB" sz="2500" u="sng" dirty="0" smtClean="0">
                <a:hlinkClick r:id="rId2"/>
              </a:rPr>
              <a:t>/</a:t>
            </a:r>
            <a:r>
              <a:rPr lang="en-GB" sz="2500" u="sng" dirty="0" smtClean="0"/>
              <a:t> </a:t>
            </a:r>
            <a:r>
              <a:rPr lang="en-GB" sz="2500" dirty="0" smtClean="0"/>
              <a:t>argued that </a:t>
            </a:r>
            <a:r>
              <a:rPr lang="en-GB" sz="2500" dirty="0"/>
              <a:t>the Act is weak and that political calculation will mean early elections happen anyway</a:t>
            </a:r>
            <a:r>
              <a:rPr lang="en-GB" sz="2500" dirty="0" smtClean="0"/>
              <a:t>.</a:t>
            </a:r>
          </a:p>
          <a:p>
            <a:pPr marL="285750" lvl="1">
              <a:buFont typeface="Arial" panose="020B0604020202020204" pitchFamily="34" charset="0"/>
              <a:buChar char="•"/>
            </a:pPr>
            <a:r>
              <a:rPr lang="en-GB" sz="2700" dirty="0" smtClean="0"/>
              <a:t>By end 2014 interest from both Con &amp; Lab backbenchers in repealing the  </a:t>
            </a:r>
            <a:r>
              <a:rPr lang="en-GB" sz="2700" dirty="0"/>
              <a:t>Act - </a:t>
            </a:r>
            <a:r>
              <a:rPr lang="en-GB" sz="2700" dirty="0">
                <a:hlinkClick r:id="rId3"/>
              </a:rPr>
              <a:t>http://</a:t>
            </a:r>
            <a:r>
              <a:rPr lang="en-GB" sz="2700" dirty="0" smtClean="0">
                <a:hlinkClick r:id="rId3"/>
              </a:rPr>
              <a:t>www.bbc.co.uk/news/uk-politics-29605766</a:t>
            </a:r>
            <a:r>
              <a:rPr lang="en-GB" sz="2700" dirty="0" smtClean="0"/>
              <a:t> - but no action since</a:t>
            </a:r>
            <a:endParaRPr lang="en-GB" sz="2700" dirty="0"/>
          </a:p>
          <a:p>
            <a:pPr marL="0" indent="0">
              <a:buNone/>
            </a:pPr>
            <a:endParaRPr lang="en-GB" sz="2400" dirty="0"/>
          </a:p>
        </p:txBody>
      </p:sp>
      <p:sp>
        <p:nvSpPr>
          <p:cNvPr id="4" name="Title 1"/>
          <p:cNvSpPr>
            <a:spLocks noGrp="1"/>
          </p:cNvSpPr>
          <p:nvPr>
            <p:ph type="title"/>
          </p:nvPr>
        </p:nvSpPr>
        <p:spPr>
          <a:xfrm>
            <a:off x="1187624" y="260648"/>
            <a:ext cx="7776864" cy="706090"/>
          </a:xfrm>
        </p:spPr>
        <p:txBody>
          <a:bodyPr>
            <a:noAutofit/>
            <a:scene3d>
              <a:camera prst="orthographicFront"/>
              <a:lightRig rig="threePt" dir="t"/>
            </a:scene3d>
            <a:sp3d extrusionH="57150">
              <a:bevelT w="38100" h="38100" prst="angle"/>
            </a:sp3d>
          </a:bodyPr>
          <a:lstStyle/>
          <a:p>
            <a:pPr algn="l"/>
            <a:r>
              <a:rPr lang="en-GB" sz="3800" b="1" dirty="0" smtClean="0">
                <a:blipFill dpi="0" rotWithShape="1">
                  <a:blip r:embed="rId4">
                    <a:extLst>
                      <a:ext uri="{28A0092B-C50C-407E-A947-70E740481C1C}">
                        <a14:useLocalDpi xmlns:a14="http://schemas.microsoft.com/office/drawing/2010/main" val="0"/>
                      </a:ext>
                    </a:extLst>
                  </a:blip>
                  <a:srcRect/>
                  <a:stretch>
                    <a:fillRect/>
                  </a:stretch>
                </a:blipFill>
              </a:rPr>
              <a:t>1  Fixed term Parliaments</a:t>
            </a:r>
            <a:endParaRPr lang="en-GB" sz="3800" b="1" dirty="0">
              <a:blipFill dpi="0" rotWithShape="1">
                <a:blip r:embed="rId4">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1595715631"/>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2" presetClass="entr" presetSubtype="0" fill="hold" grpId="0" nodeType="afterEffect">
                                  <p:stCondLst>
                                    <p:cond delay="75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4750"/>
                            </p:stCondLst>
                            <p:childTnLst>
                              <p:par>
                                <p:cTn id="23" presetID="42" presetClass="entr" presetSubtype="0" fill="hold" grpId="0" nodeType="afterEffect">
                                  <p:stCondLst>
                                    <p:cond delay="75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6500"/>
                            </p:stCondLst>
                            <p:childTnLst>
                              <p:par>
                                <p:cTn id="29" presetID="42" presetClass="entr" presetSubtype="0" fill="hold" grpId="0" nodeType="afterEffect">
                                  <p:stCondLst>
                                    <p:cond delay="75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8250"/>
                            </p:stCondLst>
                            <p:childTnLst>
                              <p:par>
                                <p:cTn id="35" presetID="42" presetClass="entr" presetSubtype="0" fill="hold" grpId="0" nodeType="afterEffect">
                                  <p:stCondLst>
                                    <p:cond delay="75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10000"/>
                            </p:stCondLst>
                            <p:childTnLst>
                              <p:par>
                                <p:cTn id="41" presetID="42" presetClass="entr" presetSubtype="0" fill="hold" grpId="0" nodeType="afterEffect">
                                  <p:stCondLst>
                                    <p:cond delay="75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11750"/>
                            </p:stCondLst>
                            <p:childTnLst>
                              <p:par>
                                <p:cTn id="47" presetID="42" presetClass="entr" presetSubtype="0" fill="hold" grpId="0" nodeType="after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
        <p:nvSpPr>
          <p:cNvPr id="3" name="Content Placeholder 2"/>
          <p:cNvSpPr>
            <a:spLocks noGrp="1"/>
          </p:cNvSpPr>
          <p:nvPr>
            <p:ph idx="1"/>
          </p:nvPr>
        </p:nvSpPr>
        <p:spPr>
          <a:xfrm>
            <a:off x="457200" y="1196752"/>
            <a:ext cx="8229600" cy="5661248"/>
          </a:xfrm>
          <a:solidFill>
            <a:schemeClr val="bg1"/>
          </a:solidFill>
        </p:spPr>
        <p:txBody>
          <a:bodyPr>
            <a:normAutofit fontScale="85000" lnSpcReduction="20000"/>
          </a:bodyPr>
          <a:lstStyle/>
          <a:p>
            <a:pPr marL="0" lvl="0" indent="0">
              <a:buNone/>
            </a:pPr>
            <a:r>
              <a:rPr lang="en-GB" sz="2400" b="1" i="1" dirty="0" smtClean="0"/>
              <a:t>“We </a:t>
            </a:r>
            <a:r>
              <a:rPr lang="en-GB" sz="2400" b="1" i="1" dirty="0"/>
              <a:t>will bring forward a Referendum Bill on electoral reform, which includes provision for the introduction of the Alternative Vote in the event of a positive result in the referendum, as well as for the creation of fewer and more equal sized constituencies. We will whip both Parliamentary parties in both Houses to support a simple majority referendum on the Alternative Vote, without prejudice to the positions parties will take during such a referendum</a:t>
            </a:r>
            <a:r>
              <a:rPr lang="en-GB" sz="2400" b="1" i="1" dirty="0" smtClean="0"/>
              <a:t>.”</a:t>
            </a:r>
            <a:endParaRPr lang="en-GB" sz="2400" i="1" dirty="0"/>
          </a:p>
          <a:p>
            <a:r>
              <a:rPr lang="en-GB" sz="2400" dirty="0" smtClean="0"/>
              <a:t>Voting System and Constituencies Act passed </a:t>
            </a:r>
            <a:r>
              <a:rPr lang="en-GB" sz="2400" dirty="0"/>
              <a:t>with some </a:t>
            </a:r>
            <a:r>
              <a:rPr lang="en-GB" sz="2400" dirty="0" err="1"/>
              <a:t>HoL</a:t>
            </a:r>
            <a:r>
              <a:rPr lang="en-GB" sz="2400" dirty="0"/>
              <a:t> amendments to </a:t>
            </a:r>
            <a:r>
              <a:rPr lang="en-GB" sz="2400" dirty="0" smtClean="0"/>
              <a:t>boundary change rules (Feb 2011).</a:t>
            </a:r>
          </a:p>
          <a:p>
            <a:r>
              <a:rPr lang="en-GB" sz="2400" dirty="0" smtClean="0"/>
              <a:t>Set up ref on AV </a:t>
            </a:r>
          </a:p>
          <a:p>
            <a:r>
              <a:rPr lang="en-GB" sz="2400" dirty="0" smtClean="0"/>
              <a:t>&amp; reduced no. of Commons seats to 600, requiring equal </a:t>
            </a:r>
            <a:r>
              <a:rPr lang="en-GB" sz="2400" dirty="0" err="1" smtClean="0"/>
              <a:t>constits</a:t>
            </a:r>
            <a:r>
              <a:rPr lang="en-GB" sz="2400" dirty="0" smtClean="0"/>
              <a:t> with each within 5% of the average no. of voters</a:t>
            </a:r>
          </a:p>
          <a:p>
            <a:r>
              <a:rPr lang="en-GB" sz="2400" dirty="0" smtClean="0"/>
              <a:t>AV referendum </a:t>
            </a:r>
            <a:r>
              <a:rPr lang="en-GB" sz="2400" dirty="0"/>
              <a:t>held May 2011 but </a:t>
            </a:r>
            <a:r>
              <a:rPr lang="en-GB" sz="2400" dirty="0" smtClean="0"/>
              <a:t>lost</a:t>
            </a:r>
            <a:r>
              <a:rPr lang="en-GB" sz="2400" dirty="0"/>
              <a:t> </a:t>
            </a:r>
            <a:r>
              <a:rPr lang="en-GB" sz="2400" dirty="0" smtClean="0"/>
              <a:t>– divided Coalition (&amp; Lab)</a:t>
            </a:r>
          </a:p>
          <a:p>
            <a:r>
              <a:rPr lang="en-GB" sz="2400" dirty="0" smtClean="0"/>
              <a:t>Boundary </a:t>
            </a:r>
            <a:r>
              <a:rPr lang="en-GB" sz="2400" dirty="0" err="1"/>
              <a:t>Comm</a:t>
            </a:r>
            <a:r>
              <a:rPr lang="en-GB" sz="2400" dirty="0"/>
              <a:t> </a:t>
            </a:r>
            <a:r>
              <a:rPr lang="en-GB" sz="2400" dirty="0" smtClean="0"/>
              <a:t>work on new boundaries 2010-2012</a:t>
            </a:r>
          </a:p>
          <a:p>
            <a:pPr lvl="1"/>
            <a:r>
              <a:rPr lang="en-GB" sz="2100" dirty="0" smtClean="0"/>
              <a:t>Came up with draft maps – first consultation ended April 2012, revisions &amp; more consultation followed</a:t>
            </a:r>
          </a:p>
          <a:p>
            <a:pPr lvl="1"/>
            <a:r>
              <a:rPr lang="en-GB" sz="2100" dirty="0" smtClean="0"/>
              <a:t>had to go back to </a:t>
            </a:r>
            <a:r>
              <a:rPr lang="en-GB" sz="2100" dirty="0" err="1" smtClean="0"/>
              <a:t>Parl</a:t>
            </a:r>
            <a:r>
              <a:rPr lang="en-GB" sz="2100" dirty="0" smtClean="0"/>
              <a:t> for Final Vote in 2013</a:t>
            </a:r>
          </a:p>
          <a:p>
            <a:pPr lvl="1"/>
            <a:r>
              <a:rPr lang="en-GB" sz="2100" b="1" u="sng" dirty="0" smtClean="0">
                <a:solidFill>
                  <a:srgbClr val="FF0000"/>
                </a:solidFill>
              </a:rPr>
              <a:t>Defeated</a:t>
            </a:r>
            <a:r>
              <a:rPr lang="en-GB" sz="2100" dirty="0" smtClean="0">
                <a:solidFill>
                  <a:srgbClr val="FF0000"/>
                </a:solidFill>
              </a:rPr>
              <a:t> </a:t>
            </a:r>
            <a:r>
              <a:rPr lang="en-GB" sz="2100" dirty="0" smtClean="0"/>
              <a:t>(</a:t>
            </a:r>
            <a:r>
              <a:rPr lang="en-GB" sz="2100" dirty="0" err="1" smtClean="0"/>
              <a:t>amendmt</a:t>
            </a:r>
            <a:r>
              <a:rPr lang="en-GB" sz="2100" dirty="0" smtClean="0"/>
              <a:t> to defer until after next election) in </a:t>
            </a:r>
            <a:r>
              <a:rPr lang="en-GB" sz="2100" dirty="0" err="1" smtClean="0"/>
              <a:t>HoL</a:t>
            </a:r>
            <a:r>
              <a:rPr lang="en-GB" sz="2100" dirty="0" smtClean="0"/>
              <a:t>, then in </a:t>
            </a:r>
            <a:r>
              <a:rPr lang="en-GB" sz="2100" dirty="0" err="1" smtClean="0"/>
              <a:t>HoC</a:t>
            </a:r>
            <a:r>
              <a:rPr lang="en-GB" sz="2100" dirty="0" smtClean="0"/>
              <a:t> in Jan 2013 as LDs voted against it following Con decision to drop </a:t>
            </a:r>
            <a:r>
              <a:rPr lang="en-GB" sz="2100" dirty="0" err="1" smtClean="0"/>
              <a:t>HoL</a:t>
            </a:r>
            <a:r>
              <a:rPr lang="en-GB" sz="2100" dirty="0" smtClean="0"/>
              <a:t> reform. </a:t>
            </a:r>
          </a:p>
          <a:p>
            <a:pPr lvl="1"/>
            <a:r>
              <a:rPr lang="en-GB" sz="2100" dirty="0" smtClean="0"/>
              <a:t>Now seats reduction/new boundaries meant to happen for 2020 election (but could still be scrapped given Lab + Con </a:t>
            </a:r>
            <a:r>
              <a:rPr lang="en-GB" sz="2100" dirty="0" err="1" smtClean="0"/>
              <a:t>bbench</a:t>
            </a:r>
            <a:r>
              <a:rPr lang="en-GB" sz="2100" dirty="0" smtClean="0"/>
              <a:t> </a:t>
            </a:r>
            <a:r>
              <a:rPr lang="en-GB" sz="2100" dirty="0" err="1" smtClean="0"/>
              <a:t>opp</a:t>
            </a:r>
            <a:r>
              <a:rPr lang="en-GB" sz="2100" dirty="0" smtClean="0"/>
              <a:t>, </a:t>
            </a:r>
            <a:r>
              <a:rPr lang="en-GB" sz="2100" dirty="0" err="1" smtClean="0"/>
              <a:t>esp</a:t>
            </a:r>
            <a:r>
              <a:rPr lang="en-GB" sz="2100" dirty="0" smtClean="0"/>
              <a:t> as DUP </a:t>
            </a:r>
            <a:r>
              <a:rPr lang="en-GB" sz="2100" dirty="0" err="1" smtClean="0"/>
              <a:t>unenthus</a:t>
            </a:r>
            <a:r>
              <a:rPr lang="en-GB" sz="2100" dirty="0" smtClean="0"/>
              <a:t>.)</a:t>
            </a:r>
            <a:endParaRPr lang="en-GB" sz="2100" dirty="0"/>
          </a:p>
        </p:txBody>
      </p:sp>
      <p:sp>
        <p:nvSpPr>
          <p:cNvPr id="4" name="Title 1"/>
          <p:cNvSpPr>
            <a:spLocks noGrp="1"/>
          </p:cNvSpPr>
          <p:nvPr>
            <p:ph type="title"/>
          </p:nvPr>
        </p:nvSpPr>
        <p:spPr>
          <a:xfrm>
            <a:off x="971600" y="260648"/>
            <a:ext cx="7992888" cy="706090"/>
          </a:xfrm>
          <a:solidFill>
            <a:schemeClr val="bg1"/>
          </a:solidFill>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3">
                    <a:extLst>
                      <a:ext uri="{28A0092B-C50C-407E-A947-70E740481C1C}">
                        <a14:useLocalDpi xmlns:a14="http://schemas.microsoft.com/office/drawing/2010/main" val="0"/>
                      </a:ext>
                    </a:extLst>
                  </a:blip>
                  <a:srcRect/>
                  <a:stretch>
                    <a:fillRect/>
                  </a:stretch>
                </a:blipFill>
              </a:rPr>
              <a:t> 2  Voting and Constituencies reform</a:t>
            </a:r>
            <a:endParaRPr lang="en-GB" sz="3800" b="1" dirty="0">
              <a:blipFill dpi="0" rotWithShape="1">
                <a:blip r:embed="rId3">
                  <a:extLst>
                    <a:ext uri="{28A0092B-C50C-407E-A947-70E740481C1C}">
                      <a14:useLocalDpi xmlns:a14="http://schemas.microsoft.com/office/drawing/2010/main" val="0"/>
                    </a:ext>
                  </a:extLst>
                </a:blip>
                <a:srcRect/>
                <a:stretch>
                  <a:fillRect/>
                </a:stretch>
              </a:blipFill>
            </a:endParaRPr>
          </a:p>
        </p:txBody>
      </p:sp>
    </p:spTree>
    <p:extLst>
      <p:ext uri="{BB962C8B-B14F-4D97-AF65-F5344CB8AC3E}">
        <p14:creationId xmlns:p14="http://schemas.microsoft.com/office/powerpoint/2010/main" val="3312761444"/>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grpId="0" nodeType="after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2000"/>
                            </p:stCondLst>
                            <p:childTnLst>
                              <p:par>
                                <p:cTn id="30" presetID="42" presetClass="entr" presetSubtype="0" fill="hold" grpId="0" nodeType="after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3000"/>
                            </p:stCondLst>
                            <p:childTnLst>
                              <p:par>
                                <p:cTn id="36" presetID="42" presetClass="entr" presetSubtype="0" fill="hold" grpId="0" nodeType="after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anim calcmode="lin" valueType="num">
                                      <p:cBhvr>
                                        <p:cTn id="3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1" fill="hold">
                            <p:stCondLst>
                              <p:cond delay="4000"/>
                            </p:stCondLst>
                            <p:childTnLst>
                              <p:par>
                                <p:cTn id="42" presetID="42" presetClass="entr" presetSubtype="0" fill="hold" grpId="0" nodeType="after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fade">
                                      <p:cBhvr>
                                        <p:cTn id="44" dur="1000"/>
                                        <p:tgtEl>
                                          <p:spTgt spid="3">
                                            <p:txEl>
                                              <p:pRg st="5" end="5"/>
                                            </p:txEl>
                                          </p:spTgt>
                                        </p:tgtEl>
                                      </p:cBhvr>
                                    </p:animEffect>
                                    <p:anim calcmode="lin" valueType="num">
                                      <p:cBhvr>
                                        <p:cTn id="4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1000"/>
                                        <p:tgtEl>
                                          <p:spTgt spid="3">
                                            <p:txEl>
                                              <p:pRg st="7" end="7"/>
                                            </p:txEl>
                                          </p:spTgt>
                                        </p:tgtEl>
                                      </p:cBhvr>
                                    </p:animEffect>
                                    <p:anim calcmode="lin" valueType="num">
                                      <p:cBhvr>
                                        <p:cTn id="5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7" fill="hold">
                            <p:stCondLst>
                              <p:cond delay="5000"/>
                            </p:stCondLst>
                            <p:childTnLst>
                              <p:par>
                                <p:cTn id="58" presetID="42" presetClass="entr" presetSubtype="0" fill="hold" grpId="0" nodeType="after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Effect transition="in" filter="fade">
                                      <p:cBhvr>
                                        <p:cTn id="60" dur="1000"/>
                                        <p:tgtEl>
                                          <p:spTgt spid="3">
                                            <p:txEl>
                                              <p:pRg st="8" end="8"/>
                                            </p:txEl>
                                          </p:spTgt>
                                        </p:tgtEl>
                                      </p:cBhvr>
                                    </p:animEffect>
                                    <p:anim calcmode="lin" valueType="num">
                                      <p:cBhvr>
                                        <p:cTn id="6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3" fill="hold">
                            <p:stCondLst>
                              <p:cond delay="6000"/>
                            </p:stCondLst>
                            <p:childTnLst>
                              <p:par>
                                <p:cTn id="64" presetID="42" presetClass="entr" presetSubtype="0" fill="hold" grpId="0" nodeType="after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Effect transition="in" filter="fade">
                                      <p:cBhvr>
                                        <p:cTn id="66" dur="1000"/>
                                        <p:tgtEl>
                                          <p:spTgt spid="3">
                                            <p:txEl>
                                              <p:pRg st="9" end="9"/>
                                            </p:txEl>
                                          </p:spTgt>
                                        </p:tgtEl>
                                      </p:cBhvr>
                                    </p:animEffect>
                                    <p:anim calcmode="lin" valueType="num">
                                      <p:cBhvr>
                                        <p:cTn id="6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
        <p:nvSpPr>
          <p:cNvPr id="3" name="Content Placeholder 2"/>
          <p:cNvSpPr>
            <a:spLocks noGrp="1"/>
          </p:cNvSpPr>
          <p:nvPr>
            <p:ph idx="1"/>
          </p:nvPr>
        </p:nvSpPr>
        <p:spPr>
          <a:xfrm>
            <a:off x="457200" y="1052736"/>
            <a:ext cx="8435280" cy="5805264"/>
          </a:xfrm>
        </p:spPr>
        <p:txBody>
          <a:bodyPr>
            <a:normAutofit fontScale="70000" lnSpcReduction="20000"/>
          </a:bodyPr>
          <a:lstStyle/>
          <a:p>
            <a:pPr marL="0" lvl="0" indent="0">
              <a:buNone/>
            </a:pPr>
            <a:r>
              <a:rPr lang="en-GB" sz="2400" b="1" i="1" dirty="0" smtClean="0"/>
              <a:t>“We </a:t>
            </a:r>
            <a:r>
              <a:rPr lang="en-GB" sz="2400" b="1" i="1" dirty="0"/>
              <a:t>will establish a committee to bring forward proposals for a wholly or mainly elected upper chamber on the basis of proportional representation. The committee will come forward with a draft motion by December 2010. It is likely that this will advocate single long terms of office. It is also likely that there will be a grandfathering system for current Peers. In the interim, Lords appointments will be made with the objective of creating a second chamber that is reflective of the share of the vote secured by the political parties in the last general election. </a:t>
            </a:r>
            <a:r>
              <a:rPr lang="en-GB" sz="2400" b="1" i="1" dirty="0" smtClean="0"/>
              <a:t>“</a:t>
            </a:r>
            <a:endParaRPr lang="en-GB" sz="2400" i="1" dirty="0"/>
          </a:p>
          <a:p>
            <a:r>
              <a:rPr lang="en-GB" sz="2400" dirty="0" smtClean="0"/>
              <a:t>Nick Clegg’s personal responsibility - slow process.   Clegg’s White </a:t>
            </a:r>
            <a:r>
              <a:rPr lang="en-GB" sz="2400" dirty="0"/>
              <a:t>P</a:t>
            </a:r>
            <a:r>
              <a:rPr lang="en-GB" sz="2400" dirty="0" smtClean="0"/>
              <a:t>aper </a:t>
            </a:r>
            <a:r>
              <a:rPr lang="en-GB" sz="2400" dirty="0"/>
              <a:t>late, then draft bill </a:t>
            </a:r>
            <a:r>
              <a:rPr lang="en-GB" sz="2400" dirty="0" smtClean="0"/>
              <a:t>published May 2011 with </a:t>
            </a:r>
            <a:r>
              <a:rPr lang="en-GB" sz="2400" dirty="0"/>
              <a:t>options </a:t>
            </a:r>
            <a:r>
              <a:rPr lang="en-GB" sz="2400" dirty="0" smtClean="0"/>
              <a:t>for debate –</a:t>
            </a:r>
            <a:r>
              <a:rPr lang="en-GB" sz="1900" b="1" u="sng" dirty="0">
                <a:hlinkClick r:id="rId3"/>
              </a:rPr>
              <a:t>http://www.bbc.co.uk/news/uk-politics-13428909</a:t>
            </a:r>
            <a:endParaRPr lang="en-GB" sz="1900" dirty="0"/>
          </a:p>
          <a:p>
            <a:pPr lvl="1"/>
            <a:r>
              <a:rPr lang="en-GB" sz="2300" dirty="0" smtClean="0"/>
              <a:t>Largely </a:t>
            </a:r>
            <a:r>
              <a:rPr lang="en-GB" sz="2300" dirty="0"/>
              <a:t>elected </a:t>
            </a:r>
            <a:r>
              <a:rPr lang="en-GB" sz="2300" dirty="0" err="1"/>
              <a:t>HoL</a:t>
            </a:r>
            <a:r>
              <a:rPr lang="en-GB" sz="2300" dirty="0"/>
              <a:t> – 80% </a:t>
            </a:r>
            <a:r>
              <a:rPr lang="en-GB" sz="2300" dirty="0" smtClean="0"/>
              <a:t> ? Cd be 100% ?</a:t>
            </a:r>
            <a:endParaRPr lang="en-GB" sz="2300" dirty="0"/>
          </a:p>
          <a:p>
            <a:pPr lvl="1"/>
            <a:r>
              <a:rPr lang="en-GB" sz="2300" dirty="0"/>
              <a:t>Elected by PR system – </a:t>
            </a:r>
            <a:r>
              <a:rPr lang="en-GB" sz="2300" dirty="0" smtClean="0"/>
              <a:t>STV  ?</a:t>
            </a:r>
            <a:endParaRPr lang="en-GB" sz="2300" dirty="0"/>
          </a:p>
          <a:p>
            <a:pPr lvl="1"/>
            <a:r>
              <a:rPr lang="en-GB" sz="2300" dirty="0"/>
              <a:t>15 year </a:t>
            </a:r>
            <a:r>
              <a:rPr lang="en-GB" sz="2300" dirty="0" smtClean="0"/>
              <a:t>terms  ?  Limited to one term only  ?</a:t>
            </a:r>
            <a:endParaRPr lang="en-GB" sz="2300" dirty="0"/>
          </a:p>
          <a:p>
            <a:pPr lvl="1"/>
            <a:r>
              <a:rPr lang="en-GB" sz="2300" dirty="0"/>
              <a:t>1/3 elected at any one time, coinciding with Gen Election (begin 2015</a:t>
            </a:r>
            <a:r>
              <a:rPr lang="en-GB" sz="2300" dirty="0" smtClean="0"/>
              <a:t>) ?</a:t>
            </a:r>
            <a:endParaRPr lang="en-GB" sz="2300" dirty="0"/>
          </a:p>
          <a:p>
            <a:pPr lvl="1"/>
            <a:r>
              <a:rPr lang="en-GB" sz="2300" dirty="0"/>
              <a:t>12 / 26 bishops remain, no other faith leaders	?</a:t>
            </a:r>
          </a:p>
          <a:p>
            <a:pPr lvl="1"/>
            <a:r>
              <a:rPr lang="en-GB" sz="2300" dirty="0"/>
              <a:t>Smaller, more effective house of </a:t>
            </a:r>
            <a:r>
              <a:rPr lang="en-GB" sz="2300" dirty="0" smtClean="0"/>
              <a:t>300-350 full-timers  ?</a:t>
            </a:r>
            <a:endParaRPr lang="en-GB" sz="2300" dirty="0"/>
          </a:p>
          <a:p>
            <a:pPr lvl="1"/>
            <a:r>
              <a:rPr lang="en-GB" sz="2300" dirty="0"/>
              <a:t>Name uncertain – Senate?  </a:t>
            </a:r>
            <a:r>
              <a:rPr lang="en-GB" sz="2300" dirty="0" err="1"/>
              <a:t>HoL</a:t>
            </a:r>
            <a:r>
              <a:rPr lang="en-GB" sz="2300" dirty="0"/>
              <a:t>?	</a:t>
            </a:r>
          </a:p>
          <a:p>
            <a:pPr lvl="1"/>
            <a:r>
              <a:rPr lang="en-GB" sz="2300" dirty="0"/>
              <a:t>Expulsion or “grandfathering” of existing </a:t>
            </a:r>
            <a:r>
              <a:rPr lang="en-GB" sz="2300" dirty="0" smtClean="0"/>
              <a:t>peers  ?</a:t>
            </a:r>
            <a:endParaRPr lang="en-GB" sz="2300" dirty="0"/>
          </a:p>
          <a:p>
            <a:r>
              <a:rPr lang="en-GB" sz="2400" dirty="0" smtClean="0"/>
              <a:t>Joint </a:t>
            </a:r>
            <a:r>
              <a:rPr lang="en-GB" sz="2400" dirty="0"/>
              <a:t>Select </a:t>
            </a:r>
            <a:r>
              <a:rPr lang="en-GB" sz="2400" dirty="0" err="1"/>
              <a:t>Cttee</a:t>
            </a:r>
            <a:r>
              <a:rPr lang="en-GB" sz="2400" dirty="0"/>
              <a:t> of 13 MPs and 13 peers </a:t>
            </a:r>
            <a:r>
              <a:rPr lang="en-GB" sz="2400" dirty="0" smtClean="0"/>
              <a:t>undertook pre-legislative scrutiny – (4</a:t>
            </a:r>
            <a:r>
              <a:rPr lang="en-GB" sz="2400" baseline="30000" dirty="0" smtClean="0"/>
              <a:t>th</a:t>
            </a:r>
            <a:r>
              <a:rPr lang="en-GB" sz="2400" dirty="0" smtClean="0"/>
              <a:t> such panel in </a:t>
            </a:r>
            <a:r>
              <a:rPr lang="en-GB" sz="2400" dirty="0"/>
              <a:t>14 </a:t>
            </a:r>
            <a:r>
              <a:rPr lang="en-GB" sz="2400" dirty="0" smtClean="0"/>
              <a:t>years, although first with a draft bill) – </a:t>
            </a:r>
            <a:r>
              <a:rPr lang="en-GB" sz="2400" dirty="0" err="1" smtClean="0"/>
              <a:t>cttee</a:t>
            </a:r>
            <a:r>
              <a:rPr lang="en-GB" sz="2400" dirty="0" smtClean="0"/>
              <a:t> produced split report</a:t>
            </a:r>
            <a:endParaRPr lang="en-GB" sz="2400" dirty="0"/>
          </a:p>
          <a:p>
            <a:r>
              <a:rPr lang="en-GB" sz="2400" dirty="0" smtClean="0"/>
              <a:t>Bill </a:t>
            </a:r>
            <a:r>
              <a:rPr lang="en-GB" sz="2400" dirty="0" err="1" smtClean="0"/>
              <a:t>intro’d</a:t>
            </a:r>
            <a:r>
              <a:rPr lang="en-GB" sz="2400" dirty="0" smtClean="0"/>
              <a:t> and passed 2</a:t>
            </a:r>
            <a:r>
              <a:rPr lang="en-GB" sz="2400" baseline="30000" dirty="0" smtClean="0"/>
              <a:t>nd</a:t>
            </a:r>
            <a:r>
              <a:rPr lang="en-GB" sz="2400" dirty="0" smtClean="0"/>
              <a:t> Reading July 2013 with Lab support but big Con rebellion.</a:t>
            </a:r>
            <a:endParaRPr lang="en-GB" sz="2400" dirty="0"/>
          </a:p>
          <a:p>
            <a:r>
              <a:rPr lang="en-GB" sz="2400" dirty="0" smtClean="0"/>
              <a:t>Over summer 2013 Lab refused to cooperate with programme motion to allow Bill to become an Act, faced with growing Con rebellion &amp; </a:t>
            </a:r>
            <a:r>
              <a:rPr lang="en-GB" sz="2400" dirty="0" err="1" smtClean="0"/>
              <a:t>HoL</a:t>
            </a:r>
            <a:r>
              <a:rPr lang="en-GB" sz="2400" dirty="0" smtClean="0"/>
              <a:t> </a:t>
            </a:r>
            <a:r>
              <a:rPr lang="en-GB" sz="2400" dirty="0" err="1" smtClean="0"/>
              <a:t>opp</a:t>
            </a:r>
            <a:r>
              <a:rPr lang="en-GB" sz="2400" dirty="0" smtClean="0"/>
              <a:t> </a:t>
            </a:r>
            <a:r>
              <a:rPr lang="en-GB" sz="2400" b="1" u="sng" dirty="0" smtClean="0">
                <a:solidFill>
                  <a:srgbClr val="FF0000"/>
                </a:solidFill>
              </a:rPr>
              <a:t>Cameron abandoned Bill</a:t>
            </a:r>
          </a:p>
          <a:p>
            <a:r>
              <a:rPr lang="en-GB" sz="2400" dirty="0" smtClean="0"/>
              <a:t>Lib Dems deeply unhappy -&gt; Coalition strains and LD vote to kill boundary changes.</a:t>
            </a:r>
          </a:p>
          <a:p>
            <a:endParaRPr lang="en-GB" sz="1000" dirty="0" smtClean="0"/>
          </a:p>
          <a:p>
            <a:r>
              <a:rPr lang="en-GB" sz="2400" dirty="0" smtClean="0"/>
              <a:t>Minor reform May 2014 with Steele-</a:t>
            </a:r>
            <a:r>
              <a:rPr lang="en-GB" sz="2400" dirty="0" err="1" smtClean="0"/>
              <a:t>Byles</a:t>
            </a:r>
            <a:r>
              <a:rPr lang="en-GB" sz="2400" dirty="0" smtClean="0"/>
              <a:t> </a:t>
            </a:r>
            <a:r>
              <a:rPr lang="en-GB" sz="2400" dirty="0" err="1" smtClean="0"/>
              <a:t>HoL</a:t>
            </a:r>
            <a:r>
              <a:rPr lang="en-GB" sz="2400" dirty="0" smtClean="0"/>
              <a:t> Reform Bill- allows retirement &amp; </a:t>
            </a:r>
            <a:r>
              <a:rPr lang="en-GB" sz="2400" dirty="0" err="1" smtClean="0"/>
              <a:t>explusions</a:t>
            </a:r>
            <a:endParaRPr lang="en-GB" sz="2400" dirty="0" smtClean="0"/>
          </a:p>
        </p:txBody>
      </p:sp>
      <p:sp>
        <p:nvSpPr>
          <p:cNvPr id="4" name="Title 1"/>
          <p:cNvSpPr>
            <a:spLocks noGrp="1"/>
          </p:cNvSpPr>
          <p:nvPr>
            <p:ph type="title"/>
          </p:nvPr>
        </p:nvSpPr>
        <p:spPr>
          <a:xfrm>
            <a:off x="1187624" y="260648"/>
            <a:ext cx="7776864"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4">
                    <a:extLst>
                      <a:ext uri="{28A0092B-C50C-407E-A947-70E740481C1C}">
                        <a14:useLocalDpi xmlns:a14="http://schemas.microsoft.com/office/drawing/2010/main" val="0"/>
                      </a:ext>
                    </a:extLst>
                  </a:blip>
                  <a:srcRect/>
                  <a:stretch>
                    <a:fillRect/>
                  </a:stretch>
                </a:blipFill>
              </a:rPr>
              <a:t>3  House of Lords reform</a:t>
            </a:r>
            <a:endParaRPr lang="en-GB" sz="3800" b="1" dirty="0">
              <a:blipFill dpi="0" rotWithShape="1">
                <a:blip r:embed="rId4">
                  <a:extLst>
                    <a:ext uri="{28A0092B-C50C-407E-A947-70E740481C1C}">
                      <a14:useLocalDpi xmlns:a14="http://schemas.microsoft.com/office/drawing/2010/main" val="0"/>
                    </a:ext>
                  </a:extLst>
                </a:blip>
                <a:srcRect/>
                <a:stretch>
                  <a:fillRect/>
                </a:stretch>
              </a:blipFill>
            </a:endParaRPr>
          </a:p>
        </p:txBody>
      </p:sp>
    </p:spTree>
    <p:extLst>
      <p:ext uri="{BB962C8B-B14F-4D97-AF65-F5344CB8AC3E}">
        <p14:creationId xmlns:p14="http://schemas.microsoft.com/office/powerpoint/2010/main" val="2423324918"/>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anim calcmode="lin" valueType="num">
                                      <p:cBhvr>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50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anim calcmode="lin" valueType="num">
                                      <p:cBhvr>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2"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anim calcmode="lin" valueType="num">
                                      <p:cBhvr>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5500"/>
                            </p:stCondLst>
                            <p:childTnLst>
                              <p:par>
                                <p:cTn id="41" presetID="42" presetClass="entr" presetSubtype="0" fill="hold" grpId="0"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500"/>
                                        <p:tgtEl>
                                          <p:spTgt spid="3">
                                            <p:txEl>
                                              <p:pRg st="6" end="6"/>
                                            </p:txEl>
                                          </p:spTgt>
                                        </p:tgtEl>
                                      </p:cBhvr>
                                    </p:animEffect>
                                    <p:anim calcmode="lin" valueType="num">
                                      <p:cBhvr>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6000"/>
                            </p:stCondLst>
                            <p:childTnLst>
                              <p:par>
                                <p:cTn id="47" presetID="42" presetClass="entr" presetSubtype="0" fill="hold" grpId="0" nodeType="after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500"/>
                                        <p:tgtEl>
                                          <p:spTgt spid="3">
                                            <p:txEl>
                                              <p:pRg st="7" end="7"/>
                                            </p:txEl>
                                          </p:spTgt>
                                        </p:tgtEl>
                                      </p:cBhvr>
                                    </p:animEffect>
                                    <p:anim calcmode="lin" valueType="num">
                                      <p:cBhvr>
                                        <p:cTn id="5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2" fill="hold">
                            <p:stCondLst>
                              <p:cond delay="6500"/>
                            </p:stCondLst>
                            <p:childTnLst>
                              <p:par>
                                <p:cTn id="53" presetID="42" presetClass="entr" presetSubtype="0" fill="hold" grpId="0" nodeType="after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500"/>
                                        <p:tgtEl>
                                          <p:spTgt spid="3">
                                            <p:txEl>
                                              <p:pRg st="8" end="8"/>
                                            </p:txEl>
                                          </p:spTgt>
                                        </p:tgtEl>
                                      </p:cBhvr>
                                    </p:animEffect>
                                    <p:anim calcmode="lin" valueType="num">
                                      <p:cBhvr>
                                        <p:cTn id="5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8" fill="hold">
                            <p:stCondLst>
                              <p:cond delay="7000"/>
                            </p:stCondLst>
                            <p:childTnLst>
                              <p:par>
                                <p:cTn id="59" presetID="42" presetClass="entr" presetSubtype="0" fill="hold" grpId="0" nodeType="after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Effect transition="in" filter="fade">
                                      <p:cBhvr>
                                        <p:cTn id="61" dur="500"/>
                                        <p:tgtEl>
                                          <p:spTgt spid="3">
                                            <p:txEl>
                                              <p:pRg st="9" end="9"/>
                                            </p:txEl>
                                          </p:spTgt>
                                        </p:tgtEl>
                                      </p:cBhvr>
                                    </p:animEffect>
                                    <p:anim calcmode="lin" valueType="num">
                                      <p:cBhvr>
                                        <p:cTn id="62"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
                                            <p:txEl>
                                              <p:pRg st="10" end="10"/>
                                            </p:txEl>
                                          </p:spTgt>
                                        </p:tgtEl>
                                        <p:attrNameLst>
                                          <p:attrName>style.visibility</p:attrName>
                                        </p:attrNameLst>
                                      </p:cBhvr>
                                      <p:to>
                                        <p:strVal val="visible"/>
                                      </p:to>
                                    </p:set>
                                    <p:animEffect transition="in" filter="fade">
                                      <p:cBhvr>
                                        <p:cTn id="68" dur="1000"/>
                                        <p:tgtEl>
                                          <p:spTgt spid="3">
                                            <p:txEl>
                                              <p:pRg st="10" end="10"/>
                                            </p:txEl>
                                          </p:spTgt>
                                        </p:tgtEl>
                                      </p:cBhvr>
                                    </p:animEffect>
                                    <p:anim calcmode="lin" valueType="num">
                                      <p:cBhvr>
                                        <p:cTn id="6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1" fill="hold">
                            <p:stCondLst>
                              <p:cond delay="1000"/>
                            </p:stCondLst>
                            <p:childTnLst>
                              <p:par>
                                <p:cTn id="72" presetID="42" presetClass="entr" presetSubtype="0" fill="hold" grpId="0" nodeType="afterEffect">
                                  <p:stCondLst>
                                    <p:cond delay="0"/>
                                  </p:stCondLst>
                                  <p:childTnLst>
                                    <p:set>
                                      <p:cBhvr>
                                        <p:cTn id="73" dur="1" fill="hold">
                                          <p:stCondLst>
                                            <p:cond delay="0"/>
                                          </p:stCondLst>
                                        </p:cTn>
                                        <p:tgtEl>
                                          <p:spTgt spid="3">
                                            <p:txEl>
                                              <p:pRg st="11" end="11"/>
                                            </p:txEl>
                                          </p:spTgt>
                                        </p:tgtEl>
                                        <p:attrNameLst>
                                          <p:attrName>style.visibility</p:attrName>
                                        </p:attrNameLst>
                                      </p:cBhvr>
                                      <p:to>
                                        <p:strVal val="visible"/>
                                      </p:to>
                                    </p:set>
                                    <p:animEffect transition="in" filter="fade">
                                      <p:cBhvr>
                                        <p:cTn id="74" dur="1000"/>
                                        <p:tgtEl>
                                          <p:spTgt spid="3">
                                            <p:txEl>
                                              <p:pRg st="11" end="11"/>
                                            </p:txEl>
                                          </p:spTgt>
                                        </p:tgtEl>
                                      </p:cBhvr>
                                    </p:animEffect>
                                    <p:anim calcmode="lin" valueType="num">
                                      <p:cBhvr>
                                        <p:cTn id="7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3">
                                            <p:txEl>
                                              <p:pRg st="12" end="12"/>
                                            </p:txEl>
                                          </p:spTgt>
                                        </p:tgtEl>
                                        <p:attrNameLst>
                                          <p:attrName>style.visibility</p:attrName>
                                        </p:attrNameLst>
                                      </p:cBhvr>
                                      <p:to>
                                        <p:strVal val="visible"/>
                                      </p:to>
                                    </p:set>
                                    <p:animEffect transition="in" filter="fade">
                                      <p:cBhvr>
                                        <p:cTn id="81" dur="1000"/>
                                        <p:tgtEl>
                                          <p:spTgt spid="3">
                                            <p:txEl>
                                              <p:pRg st="12" end="12"/>
                                            </p:txEl>
                                          </p:spTgt>
                                        </p:tgtEl>
                                      </p:cBhvr>
                                    </p:animEffect>
                                    <p:anim calcmode="lin" valueType="num">
                                      <p:cBhvr>
                                        <p:cTn id="8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3"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3">
                                            <p:txEl>
                                              <p:pRg st="13" end="13"/>
                                            </p:txEl>
                                          </p:spTgt>
                                        </p:tgtEl>
                                        <p:attrNameLst>
                                          <p:attrName>style.visibility</p:attrName>
                                        </p:attrNameLst>
                                      </p:cBhvr>
                                      <p:to>
                                        <p:strVal val="visible"/>
                                      </p:to>
                                    </p:set>
                                    <p:animEffect transition="in" filter="fade">
                                      <p:cBhvr>
                                        <p:cTn id="88" dur="1000"/>
                                        <p:tgtEl>
                                          <p:spTgt spid="3">
                                            <p:txEl>
                                              <p:pRg st="13" end="13"/>
                                            </p:txEl>
                                          </p:spTgt>
                                        </p:tgtEl>
                                      </p:cBhvr>
                                    </p:animEffect>
                                    <p:anim calcmode="lin" valueType="num">
                                      <p:cBhvr>
                                        <p:cTn id="89"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0"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3">
                                            <p:txEl>
                                              <p:pRg st="15" end="15"/>
                                            </p:txEl>
                                          </p:spTgt>
                                        </p:tgtEl>
                                        <p:attrNameLst>
                                          <p:attrName>style.visibility</p:attrName>
                                        </p:attrNameLst>
                                      </p:cBhvr>
                                      <p:to>
                                        <p:strVal val="visible"/>
                                      </p:to>
                                    </p:set>
                                    <p:animEffect transition="in" filter="fade">
                                      <p:cBhvr>
                                        <p:cTn id="95" dur="1000"/>
                                        <p:tgtEl>
                                          <p:spTgt spid="3">
                                            <p:txEl>
                                              <p:pRg st="15" end="15"/>
                                            </p:txEl>
                                          </p:spTgt>
                                        </p:tgtEl>
                                      </p:cBhvr>
                                    </p:animEffect>
                                    <p:anim calcmode="lin" valueType="num">
                                      <p:cBhvr>
                                        <p:cTn id="96"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97"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507288" cy="5661248"/>
          </a:xfrm>
          <a:solidFill>
            <a:schemeClr val="bg1"/>
          </a:solidFill>
        </p:spPr>
        <p:txBody>
          <a:bodyPr>
            <a:normAutofit fontScale="70000" lnSpcReduction="20000"/>
          </a:bodyPr>
          <a:lstStyle/>
          <a:p>
            <a:pPr marL="0" lvl="0" indent="0">
              <a:buNone/>
            </a:pPr>
            <a:r>
              <a:rPr lang="en-GB" sz="2600" b="1" i="1" dirty="0" smtClean="0"/>
              <a:t>“We </a:t>
            </a:r>
            <a:r>
              <a:rPr lang="en-GB" sz="2600" b="1" i="1" dirty="0"/>
              <a:t>will bring forward the proposals of the Wright Committee for reform to the House of Commons in full – starting with the proposed committee for management of backbench business. A House Business Committee, to consider government business, will be established by the third year of the Parliament</a:t>
            </a:r>
            <a:r>
              <a:rPr lang="en-GB" sz="2600" b="1" i="1" dirty="0" smtClean="0"/>
              <a:t>.”</a:t>
            </a:r>
            <a:endParaRPr lang="en-GB" sz="2600" i="1" dirty="0"/>
          </a:p>
          <a:p>
            <a:r>
              <a:rPr lang="en-GB" sz="2600" b="1" dirty="0"/>
              <a:t>Wright </a:t>
            </a:r>
            <a:r>
              <a:rPr lang="en-GB" sz="2600" b="1" dirty="0" err="1" smtClean="0"/>
              <a:t>Cttee</a:t>
            </a:r>
            <a:r>
              <a:rPr lang="en-GB" sz="2600" b="1" dirty="0" smtClean="0"/>
              <a:t> sat 2009-10 in wake of expenses scandal – published proposals in Spring 2010: all main parties signed up to them in manifestos </a:t>
            </a:r>
          </a:p>
          <a:p>
            <a:r>
              <a:rPr lang="en-GB" sz="2600" b="1" dirty="0" smtClean="0"/>
              <a:t>Wright proposals largely implemented:</a:t>
            </a:r>
          </a:p>
          <a:p>
            <a:pPr lvl="1"/>
            <a:r>
              <a:rPr lang="en-GB" sz="2300" dirty="0" smtClean="0"/>
              <a:t>S </a:t>
            </a:r>
            <a:r>
              <a:rPr lang="en-GB" sz="2300" dirty="0" err="1" smtClean="0"/>
              <a:t>Cttee</a:t>
            </a:r>
            <a:r>
              <a:rPr lang="en-GB" sz="2300" dirty="0" smtClean="0"/>
              <a:t> </a:t>
            </a:r>
            <a:r>
              <a:rPr lang="en-GB" sz="2300" dirty="0"/>
              <a:t>membership and </a:t>
            </a:r>
            <a:r>
              <a:rPr lang="en-GB" sz="2300" dirty="0" smtClean="0"/>
              <a:t>chairing now elected independently of whips</a:t>
            </a:r>
          </a:p>
          <a:p>
            <a:pPr lvl="1"/>
            <a:r>
              <a:rPr lang="en-GB" sz="2300" b="1" dirty="0" smtClean="0"/>
              <a:t>Backbench </a:t>
            </a:r>
            <a:r>
              <a:rPr lang="en-GB" sz="2300" b="1" dirty="0"/>
              <a:t>B</a:t>
            </a:r>
            <a:r>
              <a:rPr lang="en-GB" sz="2300" b="1" dirty="0" smtClean="0"/>
              <a:t>usiness </a:t>
            </a:r>
            <a:r>
              <a:rPr lang="en-GB" sz="2300" b="1" dirty="0" err="1"/>
              <a:t>C</a:t>
            </a:r>
            <a:r>
              <a:rPr lang="en-GB" sz="2300" b="1" dirty="0" err="1" smtClean="0"/>
              <a:t>ttee</a:t>
            </a:r>
            <a:r>
              <a:rPr lang="en-GB" sz="2300" b="1" dirty="0" smtClean="0"/>
              <a:t> </a:t>
            </a:r>
            <a:r>
              <a:rPr lang="en-GB" sz="2300" dirty="0" smtClean="0"/>
              <a:t>(BBBC) set up May 2010: given time by Coalition to schedule debates, several of which have embarrassed </a:t>
            </a:r>
            <a:r>
              <a:rPr lang="en-GB" sz="2300" dirty="0" err="1" smtClean="0"/>
              <a:t>govt</a:t>
            </a:r>
            <a:r>
              <a:rPr lang="en-GB" sz="2300" dirty="0" smtClean="0"/>
              <a:t> (prisoners’ votes, fuel prices, EU referendum)</a:t>
            </a:r>
          </a:p>
          <a:p>
            <a:pPr lvl="1"/>
            <a:r>
              <a:rPr lang="en-GB" sz="2300" dirty="0" smtClean="0"/>
              <a:t>Due </a:t>
            </a:r>
            <a:r>
              <a:rPr lang="en-GB" sz="2300" dirty="0"/>
              <a:t>to consider </a:t>
            </a:r>
            <a:r>
              <a:rPr lang="en-GB" sz="2300" dirty="0" smtClean="0"/>
              <a:t>a </a:t>
            </a:r>
            <a:r>
              <a:rPr lang="en-GB" sz="2300" b="1" dirty="0" smtClean="0"/>
              <a:t>House Business </a:t>
            </a:r>
            <a:r>
              <a:rPr lang="en-GB" sz="2300" b="1" dirty="0" err="1" smtClean="0"/>
              <a:t>Ctttee</a:t>
            </a:r>
            <a:r>
              <a:rPr lang="en-GB" sz="2300" b="1" dirty="0" smtClean="0"/>
              <a:t> </a:t>
            </a:r>
            <a:r>
              <a:rPr lang="en-GB" sz="2300" dirty="0" smtClean="0"/>
              <a:t>with role </a:t>
            </a:r>
            <a:r>
              <a:rPr lang="en-GB" sz="2300" dirty="0"/>
              <a:t>in timetabling </a:t>
            </a:r>
            <a:r>
              <a:rPr lang="en-GB" sz="2300" dirty="0" err="1"/>
              <a:t>govt</a:t>
            </a:r>
            <a:r>
              <a:rPr lang="en-GB" sz="2300" dirty="0"/>
              <a:t> business </a:t>
            </a:r>
            <a:r>
              <a:rPr lang="en-GB" sz="2300" dirty="0" smtClean="0"/>
              <a:t>too, potentially undermining exec dominance significantly  </a:t>
            </a:r>
            <a:r>
              <a:rPr lang="en-GB" sz="2300" dirty="0"/>
              <a:t>– will this </a:t>
            </a:r>
            <a:r>
              <a:rPr lang="en-GB" sz="2300" dirty="0" smtClean="0"/>
              <a:t>ever happen</a:t>
            </a:r>
            <a:r>
              <a:rPr lang="en-GB" sz="2300" dirty="0"/>
              <a:t>? </a:t>
            </a:r>
            <a:endParaRPr lang="en-GB" sz="2300" dirty="0" smtClean="0"/>
          </a:p>
          <a:p>
            <a:pPr lvl="1"/>
            <a:r>
              <a:rPr lang="en-GB" sz="2300" dirty="0" err="1" smtClean="0"/>
              <a:t>Govt</a:t>
            </a:r>
            <a:r>
              <a:rPr lang="en-GB" sz="2300" dirty="0" smtClean="0"/>
              <a:t> </a:t>
            </a:r>
            <a:r>
              <a:rPr lang="en-GB" sz="2300" dirty="0"/>
              <a:t>did make significant change to </a:t>
            </a:r>
            <a:r>
              <a:rPr lang="en-GB" sz="2300" dirty="0" smtClean="0"/>
              <a:t>rules for election </a:t>
            </a:r>
            <a:r>
              <a:rPr lang="en-GB" sz="2300" dirty="0"/>
              <a:t>of </a:t>
            </a:r>
            <a:r>
              <a:rPr lang="en-GB" sz="2300" dirty="0" smtClean="0"/>
              <a:t>BBBC members</a:t>
            </a:r>
            <a:r>
              <a:rPr lang="en-GB" sz="2300" dirty="0"/>
              <a:t>, </a:t>
            </a:r>
            <a:r>
              <a:rPr lang="en-GB" sz="2300" dirty="0" smtClean="0"/>
              <a:t>2012, making </a:t>
            </a:r>
            <a:r>
              <a:rPr lang="en-GB" sz="2300" dirty="0"/>
              <a:t>them elected within party groups (as with Select committees) rather than by </a:t>
            </a:r>
            <a:r>
              <a:rPr lang="en-GB" sz="2300" dirty="0" smtClean="0"/>
              <a:t>whole </a:t>
            </a:r>
            <a:r>
              <a:rPr lang="en-GB" sz="2300" dirty="0" err="1" smtClean="0"/>
              <a:t>HoC</a:t>
            </a:r>
            <a:r>
              <a:rPr lang="en-GB" sz="2300" dirty="0" smtClean="0"/>
              <a:t> </a:t>
            </a:r>
            <a:r>
              <a:rPr lang="en-GB" sz="2300" dirty="0"/>
              <a:t>– seen as a way of weakening the </a:t>
            </a:r>
            <a:r>
              <a:rPr lang="en-GB" sz="2300" dirty="0" err="1" smtClean="0"/>
              <a:t>cttee</a:t>
            </a:r>
            <a:endParaRPr lang="en-GB" sz="2300" dirty="0"/>
          </a:p>
          <a:p>
            <a:pPr lvl="1"/>
            <a:r>
              <a:rPr lang="en-GB" sz="2300" u="sng" dirty="0">
                <a:hlinkClick r:id="rId2"/>
              </a:rPr>
              <a:t>http://</a:t>
            </a:r>
            <a:r>
              <a:rPr lang="en-GB" sz="2300" u="sng" dirty="0" smtClean="0">
                <a:hlinkClick r:id="rId2"/>
              </a:rPr>
              <a:t>www.conservativehome.com/thetorydiary/2012/03/tory-mps-condemn-government-interference-over-backbench-business-committee.html</a:t>
            </a:r>
            <a:endParaRPr lang="en-GB" sz="2300" u="sng" dirty="0" smtClean="0"/>
          </a:p>
          <a:p>
            <a:pPr lvl="1"/>
            <a:r>
              <a:rPr lang="en-GB" sz="2300" dirty="0" smtClean="0"/>
              <a:t>and </a:t>
            </a:r>
            <a:r>
              <a:rPr lang="en-GB" sz="2300" u="sng" dirty="0" smtClean="0">
                <a:hlinkClick r:id="rId3"/>
              </a:rPr>
              <a:t>http://constitution-unit.com/tag/backbench-business-committee/</a:t>
            </a:r>
            <a:r>
              <a:rPr lang="en-GB" sz="2300" dirty="0" smtClean="0"/>
              <a:t> </a:t>
            </a:r>
          </a:p>
          <a:p>
            <a:pPr lvl="1"/>
            <a:r>
              <a:rPr lang="en-GB" sz="2300" dirty="0" smtClean="0"/>
              <a:t>and </a:t>
            </a:r>
            <a:r>
              <a:rPr lang="en-GB" sz="2300" u="sng" dirty="0" smtClean="0">
                <a:hlinkClick r:id="rId4"/>
              </a:rPr>
              <a:t>http://www.bbc.co.uk/news/uk-politics-17361687</a:t>
            </a:r>
            <a:r>
              <a:rPr lang="en-GB" sz="2300" dirty="0" smtClean="0"/>
              <a:t> </a:t>
            </a:r>
          </a:p>
          <a:p>
            <a:pPr lvl="1"/>
            <a:endParaRPr lang="en-GB" sz="2100" dirty="0" smtClean="0"/>
          </a:p>
          <a:p>
            <a:pPr lvl="1"/>
            <a:r>
              <a:rPr lang="en-GB" sz="2300" dirty="0" err="1" smtClean="0"/>
              <a:t>Liason</a:t>
            </a:r>
            <a:r>
              <a:rPr lang="en-GB" sz="2300" dirty="0" smtClean="0"/>
              <a:t> </a:t>
            </a:r>
            <a:r>
              <a:rPr lang="en-GB" sz="2300" dirty="0" err="1" smtClean="0"/>
              <a:t>Cttee</a:t>
            </a:r>
            <a:r>
              <a:rPr lang="en-GB" sz="2300" dirty="0" smtClean="0"/>
              <a:t> published report and had BBBC debate on further strengthening scrutiny and giving </a:t>
            </a:r>
            <a:r>
              <a:rPr lang="en-GB" sz="2300" dirty="0" err="1" smtClean="0"/>
              <a:t>Bbenchers</a:t>
            </a:r>
            <a:r>
              <a:rPr lang="en-GB" sz="2300" dirty="0" smtClean="0"/>
              <a:t> more power </a:t>
            </a:r>
            <a:r>
              <a:rPr lang="en-GB" sz="2300" dirty="0" err="1" smtClean="0"/>
              <a:t>vs</a:t>
            </a:r>
            <a:r>
              <a:rPr lang="en-GB" sz="2300" dirty="0" smtClean="0"/>
              <a:t> Exec in </a:t>
            </a:r>
            <a:r>
              <a:rPr lang="en-GB" sz="2300" dirty="0"/>
              <a:t>Jan 2013</a:t>
            </a:r>
            <a:r>
              <a:rPr lang="en-GB" sz="2100" dirty="0"/>
              <a:t> - </a:t>
            </a:r>
            <a:r>
              <a:rPr lang="en-GB" sz="1700" dirty="0">
                <a:hlinkClick r:id="rId5"/>
              </a:rPr>
              <a:t>http://www.parliament.uk/business/committees/committees-a-z/commons-select/backbench-business-committee/news/debate-on-liaison-committee-report-on-select-committee-effectiveness-resources-and-powers-</a:t>
            </a:r>
            <a:r>
              <a:rPr lang="en-GB" sz="1700" dirty="0" smtClean="0">
                <a:hlinkClick r:id="rId5"/>
              </a:rPr>
              <a:t>/</a:t>
            </a:r>
            <a:r>
              <a:rPr lang="en-GB" sz="1700" dirty="0" smtClean="0"/>
              <a:t> </a:t>
            </a:r>
            <a:endParaRPr lang="en-GB" sz="1700" dirty="0"/>
          </a:p>
        </p:txBody>
      </p:sp>
      <p:sp>
        <p:nvSpPr>
          <p:cNvPr id="4" name="Title 1"/>
          <p:cNvSpPr>
            <a:spLocks noGrp="1"/>
          </p:cNvSpPr>
          <p:nvPr>
            <p:ph type="title"/>
          </p:nvPr>
        </p:nvSpPr>
        <p:spPr>
          <a:xfrm>
            <a:off x="1187624" y="260648"/>
            <a:ext cx="7776864" cy="706090"/>
          </a:xfrm>
        </p:spPr>
        <p:txBody>
          <a:bodyPr>
            <a:noAutofit/>
            <a:scene3d>
              <a:camera prst="orthographicFront"/>
              <a:lightRig rig="threePt" dir="t"/>
            </a:scene3d>
            <a:sp3d extrusionH="57150">
              <a:bevelT w="38100" h="38100" prst="angle"/>
            </a:sp3d>
          </a:bodyPr>
          <a:lstStyle/>
          <a:p>
            <a:pPr algn="l"/>
            <a:r>
              <a:rPr lang="en-US" sz="3800" b="1" dirty="0" smtClean="0">
                <a:blipFill dpi="0" rotWithShape="1">
                  <a:blip r:embed="rId6">
                    <a:extLst>
                      <a:ext uri="{28A0092B-C50C-407E-A947-70E740481C1C}">
                        <a14:useLocalDpi xmlns:a14="http://schemas.microsoft.com/office/drawing/2010/main" val="0"/>
                      </a:ext>
                    </a:extLst>
                  </a:blip>
                  <a:srcRect/>
                  <a:stretch>
                    <a:fillRect/>
                  </a:stretch>
                </a:blipFill>
              </a:rPr>
              <a:t>4  The Wright Committee proposals</a:t>
            </a:r>
            <a:endParaRPr lang="en-GB" sz="3800" b="1" dirty="0">
              <a:blipFill dpi="0" rotWithShape="1">
                <a:blip r:embed="rId6">
                  <a:extLst>
                    <a:ext uri="{28A0092B-C50C-407E-A947-70E740481C1C}">
                      <a14:useLocalDpi xmlns:a14="http://schemas.microsoft.com/office/drawing/2010/main" val="0"/>
                    </a:ext>
                  </a:extLst>
                </a:blip>
                <a:srcRect/>
                <a:stretch>
                  <a:fillRect/>
                </a:stretch>
              </a:blipFill>
            </a:endParaRPr>
          </a:p>
        </p:txBody>
      </p:sp>
      <p:pic>
        <p:nvPicPr>
          <p:cNvPr id="5" name="Content Placeholder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504" y="116632"/>
            <a:ext cx="955858" cy="1080120"/>
          </a:xfrm>
          <a:prstGeom prst="rect">
            <a:avLst/>
          </a:prstGeom>
        </p:spPr>
      </p:pic>
    </p:spTree>
    <p:extLst>
      <p:ext uri="{BB962C8B-B14F-4D97-AF65-F5344CB8AC3E}">
        <p14:creationId xmlns:p14="http://schemas.microsoft.com/office/powerpoint/2010/main" val="2617918559"/>
      </p:ext>
    </p:extLst>
  </p:cSld>
  <p:clrMapOvr>
    <a:masterClrMapping/>
  </p:clrMapOvr>
  <mc:AlternateContent xmlns:mc="http://schemas.openxmlformats.org/markup-compatibility/2006" xmlns:p14="http://schemas.microsoft.com/office/powerpoint/2010/main">
    <mc:Choice Requires="p14">
      <p:transition spd="slow" p14:dur="1250">
        <p:diamond/>
      </p:transition>
    </mc:Choice>
    <mc:Fallback xmlns="">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grpId="0" nodeType="after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2000"/>
                            </p:stCondLst>
                            <p:childTnLst>
                              <p:par>
                                <p:cTn id="30" presetID="42" presetClass="entr" presetSubtype="0" fill="hold" grpId="0" nodeType="after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3000"/>
                            </p:stCondLst>
                            <p:childTnLst>
                              <p:par>
                                <p:cTn id="36" presetID="42" presetClass="entr" presetSubtype="0" fill="hold" grpId="0" nodeType="after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anim calcmode="lin" valueType="num">
                                      <p:cBhvr>
                                        <p:cTn id="3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1" fill="hold">
                            <p:stCondLst>
                              <p:cond delay="4000"/>
                            </p:stCondLst>
                            <p:childTnLst>
                              <p:par>
                                <p:cTn id="42" presetID="42" presetClass="entr" presetSubtype="0" fill="hold" grpId="0" nodeType="after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fade">
                                      <p:cBhvr>
                                        <p:cTn id="44" dur="1000"/>
                                        <p:tgtEl>
                                          <p:spTgt spid="3">
                                            <p:txEl>
                                              <p:pRg st="5" end="5"/>
                                            </p:txEl>
                                          </p:spTgt>
                                        </p:tgtEl>
                                      </p:cBhvr>
                                    </p:animEffect>
                                    <p:anim calcmode="lin" valueType="num">
                                      <p:cBhvr>
                                        <p:cTn id="4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7" fill="hold">
                            <p:stCondLst>
                              <p:cond delay="5000"/>
                            </p:stCondLst>
                            <p:childTnLst>
                              <p:par>
                                <p:cTn id="48" presetID="42" presetClass="entr" presetSubtype="0" fill="hold" grpId="0" nodeType="after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fade">
                                      <p:cBhvr>
                                        <p:cTn id="50" dur="1000"/>
                                        <p:tgtEl>
                                          <p:spTgt spid="3">
                                            <p:txEl>
                                              <p:pRg st="6" end="6"/>
                                            </p:txEl>
                                          </p:spTgt>
                                        </p:tgtEl>
                                      </p:cBhvr>
                                    </p:animEffect>
                                    <p:anim calcmode="lin" valueType="num">
                                      <p:cBhvr>
                                        <p:cTn id="5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6" end="6"/>
                                            </p:tx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1000"/>
                                        <p:tgtEl>
                                          <p:spTgt spid="3">
                                            <p:txEl>
                                              <p:pRg st="7" end="7"/>
                                            </p:txEl>
                                          </p:spTgt>
                                        </p:tgtEl>
                                      </p:cBhvr>
                                    </p:animEffect>
                                    <p:anim calcmode="lin" valueType="num">
                                      <p:cBhvr>
                                        <p:cTn id="5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Effect transition="in" filter="fade">
                                      <p:cBhvr>
                                        <p:cTn id="60" dur="1000"/>
                                        <p:tgtEl>
                                          <p:spTgt spid="3">
                                            <p:txEl>
                                              <p:pRg st="8" end="8"/>
                                            </p:txEl>
                                          </p:spTgt>
                                        </p:tgtEl>
                                      </p:cBhvr>
                                    </p:animEffect>
                                    <p:anim calcmode="lin" valueType="num">
                                      <p:cBhvr>
                                        <p:cTn id="6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8" end="8"/>
                                            </p:txEl>
                                          </p:spTgt>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3">
                                            <p:txEl>
                                              <p:pRg st="9" end="9"/>
                                            </p:txEl>
                                          </p:spTgt>
                                        </p:tgtEl>
                                        <p:attrNameLst>
                                          <p:attrName>style.visibility</p:attrName>
                                        </p:attrNameLst>
                                      </p:cBhvr>
                                      <p:to>
                                        <p:strVal val="visible"/>
                                      </p:to>
                                    </p:set>
                                    <p:animEffect transition="in" filter="fade">
                                      <p:cBhvr>
                                        <p:cTn id="65" dur="1000"/>
                                        <p:tgtEl>
                                          <p:spTgt spid="3">
                                            <p:txEl>
                                              <p:pRg st="9" end="9"/>
                                            </p:txEl>
                                          </p:spTgt>
                                        </p:tgtEl>
                                      </p:cBhvr>
                                    </p:animEffect>
                                    <p:anim calcmode="lin" valueType="num">
                                      <p:cBhvr>
                                        <p:cTn id="6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Effect transition="in" filter="fade">
                                      <p:cBhvr>
                                        <p:cTn id="70" dur="1000"/>
                                        <p:tgtEl>
                                          <p:spTgt spid="3">
                                            <p:txEl>
                                              <p:pRg st="11" end="11"/>
                                            </p:txEl>
                                          </p:spTgt>
                                        </p:tgtEl>
                                      </p:cBhvr>
                                    </p:animEffect>
                                    <p:anim calcmode="lin" valueType="num">
                                      <p:cBhvr>
                                        <p:cTn id="7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4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5353</TotalTime>
  <Words>7261</Words>
  <Application>Microsoft Office PowerPoint</Application>
  <PresentationFormat>On-screen Show (4:3)</PresentationFormat>
  <Paragraphs>426</Paragraphs>
  <Slides>32</Slides>
  <Notes>8</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“Dude, where’s my Constitution?”</vt:lpstr>
      <vt:lpstr>The Coalition &amp; Constitutional Reform</vt:lpstr>
      <vt:lpstr>The Coalition &amp; Constitutional Reform</vt:lpstr>
      <vt:lpstr>The Coalition &amp; Constitutional Reform</vt:lpstr>
      <vt:lpstr>The Coalition &amp; Constitutional Reform</vt:lpstr>
      <vt:lpstr>1  Fixed term Parliaments</vt:lpstr>
      <vt:lpstr> 2  Voting and Constituencies reform</vt:lpstr>
      <vt:lpstr>3  House of Lords reform</vt:lpstr>
      <vt:lpstr>4  The Wright Committee proposals</vt:lpstr>
      <vt:lpstr>5  State Funded primaries</vt:lpstr>
      <vt:lpstr>6  Petitions</vt:lpstr>
      <vt:lpstr>7  Public Reading Stage for Bills</vt:lpstr>
      <vt:lpstr>8  Local referendums   </vt:lpstr>
      <vt:lpstr>9  Recall of MPs</vt:lpstr>
      <vt:lpstr>10  Changes to Devolution</vt:lpstr>
      <vt:lpstr>11  EU Referendum Lock</vt:lpstr>
      <vt:lpstr>12  Commission on British Bill of Rights</vt:lpstr>
      <vt:lpstr>13  Party funding reform</vt:lpstr>
      <vt:lpstr>14  Select Committee powers re appointments</vt:lpstr>
      <vt:lpstr>15  Elected mayors</vt:lpstr>
      <vt:lpstr>16  Directly elected Police commissioners</vt:lpstr>
      <vt:lpstr>Other Constitutional developments: Scotland</vt:lpstr>
      <vt:lpstr>Other Constitutional developments: Rights</vt:lpstr>
      <vt:lpstr>Recent Human Rights Issues</vt:lpstr>
      <vt:lpstr>Other Constitutional developments: EU vote</vt:lpstr>
      <vt:lpstr>Controversy over HoL Appointments</vt:lpstr>
      <vt:lpstr>Controversy over HoL Appointments</vt:lpstr>
      <vt:lpstr>Other Constitutional Reforms: Succession</vt:lpstr>
      <vt:lpstr>Other Constitutional issues:  The English Question</vt:lpstr>
      <vt:lpstr>Other Constitutional issues:  The English Question</vt:lpstr>
      <vt:lpstr>Constitutional issues &amp; the Conservative Government 2015-&gt;</vt:lpstr>
      <vt:lpstr>Constitutional issues &amp; the Conservative Government 2015-&gt;</vt:lpstr>
    </vt:vector>
  </TitlesOfParts>
  <Company>Bishop Wordsworth's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BWS</dc:creator>
  <cp:lastModifiedBy>setup-Software Setup Account</cp:lastModifiedBy>
  <cp:revision>515</cp:revision>
  <dcterms:created xsi:type="dcterms:W3CDTF">2012-04-03T07:46:43Z</dcterms:created>
  <dcterms:modified xsi:type="dcterms:W3CDTF">2018-02-24T08:55:11Z</dcterms:modified>
</cp:coreProperties>
</file>